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7" r:id="rId25"/>
    <p:sldId id="288" r:id="rId26"/>
    <p:sldId id="289" r:id="rId27"/>
    <p:sldId id="290" r:id="rId28"/>
    <p:sldId id="291" r:id="rId29"/>
    <p:sldId id="292" r:id="rId30"/>
    <p:sldId id="293" r:id="rId31"/>
    <p:sldId id="294" r:id="rId32"/>
    <p:sldId id="296" r:id="rId33"/>
    <p:sldId id="297" r:id="rId34"/>
    <p:sldId id="298" r:id="rId35"/>
    <p:sldId id="299" r:id="rId36"/>
    <p:sldId id="300" r:id="rId37"/>
    <p:sldId id="301"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6" r:id="rId51"/>
    <p:sldId id="317" r:id="rId52"/>
    <p:sldId id="318" r:id="rId53"/>
    <p:sldId id="319" r:id="rId54"/>
    <p:sldId id="320" r:id="rId55"/>
    <p:sldId id="324" r:id="rId56"/>
    <p:sldId id="325" r:id="rId57"/>
    <p:sldId id="326" r:id="rId58"/>
    <p:sldId id="327" r:id="rId59"/>
    <p:sldId id="328" r:id="rId60"/>
    <p:sldId id="329" r:id="rId61"/>
    <p:sldId id="330" r:id="rId62"/>
    <p:sldId id="331" r:id="rId63"/>
    <p:sldId id="332" r:id="rId64"/>
    <p:sldId id="333" r:id="rId65"/>
    <p:sldId id="335" r:id="rId66"/>
    <p:sldId id="336" r:id="rId67"/>
    <p:sldId id="337" r:id="rId68"/>
    <p:sldId id="338" r:id="rId69"/>
    <p:sldId id="339" r:id="rId70"/>
    <p:sldId id="343" r:id="rId71"/>
    <p:sldId id="344" r:id="rId72"/>
    <p:sldId id="345" r:id="rId73"/>
  </p:sldIdLst>
  <p:sldSz cx="9144000" cy="5143500" type="screen16x9"/>
  <p:notesSz cx="6858000" cy="9144000"/>
  <p:embeddedFontLst>
    <p:embeddedFont>
      <p:font typeface="Helvetica Neue" panose="020B0604020202020204" charset="0"/>
      <p:regular r:id="rId75"/>
      <p:bold r:id="rId76"/>
      <p:italic r:id="rId77"/>
      <p:boldItalic r:id="rId78"/>
    </p:embeddedFont>
    <p:embeddedFont>
      <p:font typeface="Merriweather Sans" panose="020B0604020202020204" charset="0"/>
      <p:regular r:id="rId79"/>
      <p:bold r:id="rId80"/>
      <p:italic r:id="rId81"/>
      <p:boldItalic r:id="rId82"/>
    </p:embeddedFont>
    <p:embeddedFont>
      <p:font typeface="Raleway" panose="020B0604020202020204" charset="0"/>
      <p:regular r:id="rId83"/>
      <p:bold r:id="rId84"/>
      <p:italic r:id="rId85"/>
      <p:boldItalic r:id="rId86"/>
    </p:embeddedFont>
    <p:embeddedFont>
      <p:font typeface="Lato"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5.fntdata"/><Relationship Id="rId87"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8.fntdata"/><Relationship Id="rId90"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ea0e45c5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ea0e45c5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ea0e45c59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ea0e45c5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ea0e45c59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ea0e45c59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ea0e45c59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ea0e45c5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ea0e45c59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ea0e45c59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ea0e45c59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ea0e45c59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ea0e45c59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ea0e45c5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ea41ae7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ea41ae7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ea41ae7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ea41ae7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ea41ae70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ea41ae70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e352a24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e352a24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ea41ae70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ea41ae70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ea41ae7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ea41ae7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ea41ae70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ea41ae70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ea41ae70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ea41ae70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ea41ae70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ea41ae70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ea41ae70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4ea41ae70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ea41ae70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ea41ae70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ea41ae70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ea41ae70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eb116514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eb116514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eb11651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eb11651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ea0e45c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ea0e45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eb116514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eb116514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eb116514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eb116514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b2b6ec3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b2b6ec3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4b2b6ec3d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4b2b6ec3d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4b2b6ec3d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4b2b6ec3d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b2b6ec3d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4b2b6ec3d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b2b6ec3d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b2b6ec3d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b2b6ec3d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b2b6ec3d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4b2b6ec3d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4b2b6ec3d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b2b6ec3d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b2b6ec3d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ea0e45c5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ea0e45c5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b2b6ec3d8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4b2b6ec3d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b2b6ec3d8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b2b6ec3d8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b2b6ec3d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b2b6ec3d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4b2b6ec3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4b2b6ec3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4b2b6ec3d8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4b2b6ec3d8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b2b6ec3d8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b2b6ec3d8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4b2b6ec3d8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4b2b6ec3d8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b2b6ec3d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4b2b6ec3d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4b2b6ec3d8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4b2b6ec3d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b2b6ec3d8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b2b6ec3d8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ea0e45c5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ea0e45c5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4b2b6ec3d8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4b2b6ec3d8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4b2b6ec3d8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4b2b6ec3d8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b2b6ec3d8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b2b6ec3d8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b2b6ec3d8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b2b6ec3d8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4b2b6ec3d8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4b2b6ec3d8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4b2b6ec3d8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4b2b6ec3d8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4b2b6ec3d8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4b2b6ec3d8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4b2b6ec3d8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4b2b6ec3d8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4b2b6ec3d8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4b2b6ec3d8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4b2b6ec3d8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4b2b6ec3d8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ea0e45c5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ea0e45c5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4b2b6ec3d8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4b2b6ec3d8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4b2b6ec3d8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4b2b6ec3d8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4b2b6ec3d8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4b2b6ec3d8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4b2b6ec3d8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4b2b6ec3d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b2b6ec3d8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4b2b6ec3d8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4b2b6ec3d8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4b2b6ec3d8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4b2b6ec3d8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4b2b6ec3d8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4b2b6ec3d8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4b2b6ec3d8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4b2b6ec3d8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4b2b6ec3d8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4b2b6ec3d8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4b2b6ec3d8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ea0e45c5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ea0e45c5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b2b6ec3d8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b2b6ec3d8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4b2b6ec3d8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4b2b6ec3d8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b2b6ec3d8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4b2b6ec3d8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ea0e45c5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ea0e45c5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ea0e45c59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ea0e45c5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92969" y="126411"/>
            <a:ext cx="7358100" cy="13002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3000"/>
              <a:buNone/>
              <a:defRPr sz="2800" b="1" i="0" u="none" strike="noStrike" cap="none">
                <a:solidFill>
                  <a:srgbClr val="010001"/>
                </a:solidFill>
                <a:latin typeface="Helvetica Neue"/>
                <a:ea typeface="Helvetica Neue"/>
                <a:cs typeface="Helvetica Neue"/>
                <a:sym typeface="Helvetica Neue"/>
              </a:defRPr>
            </a:lvl1pPr>
            <a:lvl2pPr marR="0" lvl="1"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2pPr>
            <a:lvl3pPr marR="0" lvl="2"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3pPr>
            <a:lvl4pPr marR="0" lvl="3"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4pPr>
            <a:lvl5pPr marR="0" lvl="4"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5pPr>
            <a:lvl6pPr marR="0" lvl="5"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6pPr>
            <a:lvl7pPr marR="0" lvl="6"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7pPr>
            <a:lvl8pPr marR="0" lvl="7"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8pPr>
            <a:lvl9pPr marR="0" lvl="8"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9pPr>
          </a:lstStyle>
          <a:p>
            <a:endParaRPr/>
          </a:p>
        </p:txBody>
      </p:sp>
      <p:sp>
        <p:nvSpPr>
          <p:cNvPr id="70" name="Google Shape;70;p13"/>
          <p:cNvSpPr txBox="1">
            <a:spLocks noGrp="1"/>
          </p:cNvSpPr>
          <p:nvPr>
            <p:ph type="body" idx="1"/>
          </p:nvPr>
        </p:nvSpPr>
        <p:spPr>
          <a:xfrm>
            <a:off x="892969" y="1426518"/>
            <a:ext cx="7358100" cy="3079800"/>
          </a:xfrm>
          <a:prstGeom prst="rect">
            <a:avLst/>
          </a:prstGeom>
          <a:noFill/>
          <a:ln>
            <a:noFill/>
          </a:ln>
        </p:spPr>
        <p:txBody>
          <a:bodyPr spcFirstLastPara="1" wrap="square" lIns="91425" tIns="91425" rIns="91425" bIns="91425" anchor="ctr" anchorCtr="0"/>
          <a:lstStyle>
            <a:lvl1pPr marL="457200" marR="0" lvl="0"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1pPr>
            <a:lvl2pPr marL="914400" marR="0" lvl="1"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2pPr>
            <a:lvl3pPr marL="1371600" marR="0" lvl="2"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3pPr>
            <a:lvl4pPr marL="1828800" marR="0" lvl="3"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4pPr>
            <a:lvl5pPr marL="2286000" marR="0" lvl="4"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5pPr>
            <a:lvl6pPr marL="2743200" marR="0" lvl="5" indent="-381000" algn="l" rtl="0">
              <a:spcBef>
                <a:spcPts val="2700"/>
              </a:spcBef>
              <a:spcAft>
                <a:spcPts val="0"/>
              </a:spcAft>
              <a:buClr>
                <a:srgbClr val="FEFFFE"/>
              </a:buClr>
              <a:buSzPts val="2400"/>
              <a:buFont typeface="Merriweather Sans"/>
              <a:buChar char="•"/>
              <a:defRPr sz="2400" b="0" i="0" u="none" strike="noStrike" cap="none">
                <a:solidFill>
                  <a:schemeClr val="lt1"/>
                </a:solidFill>
                <a:latin typeface="Merriweather Sans"/>
                <a:ea typeface="Merriweather Sans"/>
                <a:cs typeface="Merriweather Sans"/>
                <a:sym typeface="Merriweather Sans"/>
              </a:defRPr>
            </a:lvl6pPr>
            <a:lvl7pPr marL="3200400" marR="0" lvl="6" indent="-381000" algn="l" rtl="0">
              <a:spcBef>
                <a:spcPts val="2700"/>
              </a:spcBef>
              <a:spcAft>
                <a:spcPts val="0"/>
              </a:spcAft>
              <a:buClr>
                <a:srgbClr val="FEFFFE"/>
              </a:buClr>
              <a:buSzPts val="2400"/>
              <a:buFont typeface="Merriweather Sans"/>
              <a:buChar char="•"/>
              <a:defRPr sz="2400" b="0" i="0" u="none" strike="noStrike" cap="none">
                <a:solidFill>
                  <a:schemeClr val="lt1"/>
                </a:solidFill>
                <a:latin typeface="Merriweather Sans"/>
                <a:ea typeface="Merriweather Sans"/>
                <a:cs typeface="Merriweather Sans"/>
                <a:sym typeface="Merriweather Sans"/>
              </a:defRPr>
            </a:lvl7pPr>
            <a:lvl8pPr marL="3657600" marR="0" lvl="7" indent="-381000" algn="l" rtl="0">
              <a:spcBef>
                <a:spcPts val="2700"/>
              </a:spcBef>
              <a:spcAft>
                <a:spcPts val="0"/>
              </a:spcAft>
              <a:buClr>
                <a:srgbClr val="FEFFFE"/>
              </a:buClr>
              <a:buSzPts val="2400"/>
              <a:buFont typeface="Merriweather Sans"/>
              <a:buChar char="•"/>
              <a:defRPr sz="2400" b="0" i="0" u="none" strike="noStrike" cap="none">
                <a:solidFill>
                  <a:schemeClr val="lt1"/>
                </a:solidFill>
                <a:latin typeface="Merriweather Sans"/>
                <a:ea typeface="Merriweather Sans"/>
                <a:cs typeface="Merriweather Sans"/>
                <a:sym typeface="Merriweather Sans"/>
              </a:defRPr>
            </a:lvl8pPr>
            <a:lvl9pPr marL="4114800" marR="0" lvl="8" indent="-381000" algn="l" rtl="0">
              <a:spcBef>
                <a:spcPts val="2700"/>
              </a:spcBef>
              <a:spcAft>
                <a:spcPts val="0"/>
              </a:spcAft>
              <a:buClr>
                <a:srgbClr val="FEFFFE"/>
              </a:buClr>
              <a:buSzPts val="2400"/>
              <a:buFont typeface="Merriweather Sans"/>
              <a:buChar char="•"/>
              <a:defRPr sz="2400" b="0" i="0" u="none" strike="noStrike" cap="none">
                <a:solidFill>
                  <a:schemeClr val="lt1"/>
                </a:solidFill>
                <a:latin typeface="Merriweather Sans"/>
                <a:ea typeface="Merriweather Sans"/>
                <a:cs typeface="Merriweather Sans"/>
                <a:sym typeface="Merriweather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71450" y="1781550"/>
            <a:ext cx="2968800"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a:t>Evidence of Evolution</a:t>
            </a:r>
            <a:endParaRPr sz="3800"/>
          </a:p>
        </p:txBody>
      </p:sp>
      <p:pic>
        <p:nvPicPr>
          <p:cNvPr id="76" name="Google Shape;76;p14"/>
          <p:cNvPicPr preferRelativeResize="0"/>
          <p:nvPr/>
        </p:nvPicPr>
        <p:blipFill>
          <a:blip r:embed="rId3">
            <a:alphaModFix/>
          </a:blip>
          <a:stretch>
            <a:fillRect/>
          </a:stretch>
        </p:blipFill>
        <p:spPr>
          <a:xfrm>
            <a:off x="3040375" y="989563"/>
            <a:ext cx="5650675" cy="3164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102078"/>
            <a:ext cx="9144000" cy="49393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2097875" y="575950"/>
            <a:ext cx="6786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10.2 Darwin’s Observations</a:t>
            </a:r>
            <a:endParaRPr/>
          </a:p>
        </p:txBody>
      </p:sp>
      <p:sp>
        <p:nvSpPr>
          <p:cNvPr id="152" name="Google Shape;152;p25"/>
          <p:cNvSpPr txBox="1">
            <a:spLocks noGrp="1"/>
          </p:cNvSpPr>
          <p:nvPr>
            <p:ph type="body" idx="1"/>
          </p:nvPr>
        </p:nvSpPr>
        <p:spPr>
          <a:xfrm>
            <a:off x="653250" y="1752600"/>
            <a:ext cx="7690200" cy="28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Explain Darwin’s observations among island species</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Darwin’s observations among fossil and geological evidence</a:t>
            </a:r>
            <a:endParaRPr sz="2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6"/>
          <p:cNvPicPr preferRelativeResize="0"/>
          <p:nvPr/>
        </p:nvPicPr>
        <p:blipFill>
          <a:blip r:embed="rId3">
            <a:alphaModFix/>
          </a:blip>
          <a:stretch>
            <a:fillRect/>
          </a:stretch>
        </p:blipFill>
        <p:spPr>
          <a:xfrm>
            <a:off x="0" y="1285847"/>
            <a:ext cx="9144000" cy="3857653"/>
          </a:xfrm>
          <a:prstGeom prst="rect">
            <a:avLst/>
          </a:prstGeom>
          <a:noFill/>
          <a:ln>
            <a:noFill/>
          </a:ln>
        </p:spPr>
      </p:pic>
      <p:sp>
        <p:nvSpPr>
          <p:cNvPr id="158" name="Google Shape;158;p2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Species Observations</a:t>
            </a:r>
            <a:endParaRPr/>
          </a:p>
        </p:txBody>
      </p:sp>
      <p:sp>
        <p:nvSpPr>
          <p:cNvPr id="159" name="Google Shape;159;p26"/>
          <p:cNvSpPr txBox="1">
            <a:spLocks noGrp="1"/>
          </p:cNvSpPr>
          <p:nvPr>
            <p:ph type="body" idx="1"/>
          </p:nvPr>
        </p:nvSpPr>
        <p:spPr>
          <a:xfrm>
            <a:off x="5541600" y="1285850"/>
            <a:ext cx="3602400" cy="2316600"/>
          </a:xfrm>
          <a:prstGeom prst="rect">
            <a:avLst/>
          </a:prstGeom>
          <a:solidFill>
            <a:srgbClr val="EFEFE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600"/>
              <a:t>Charles Darwin sailed the coast of South America and the Pacific islands and spent over 20 years researching biological evolution. Darwin was amazed at the </a:t>
            </a:r>
            <a:r>
              <a:rPr lang="en" sz="1600" b="1">
                <a:solidFill>
                  <a:schemeClr val="dk1"/>
                </a:solidFill>
              </a:rPr>
              <a:t>variation</a:t>
            </a:r>
            <a:r>
              <a:rPr lang="en" sz="1600">
                <a:solidFill>
                  <a:schemeClr val="dk1"/>
                </a:solidFill>
              </a:rPr>
              <a:t> </a:t>
            </a:r>
            <a:r>
              <a:rPr lang="en" sz="1600"/>
              <a:t>(differences in physical traits among individuals in a group of organisms) that he observed in his travels.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Species Observations</a:t>
            </a:r>
            <a:endParaRPr/>
          </a:p>
        </p:txBody>
      </p:sp>
      <p:sp>
        <p:nvSpPr>
          <p:cNvPr id="165" name="Google Shape;165;p27"/>
          <p:cNvSpPr txBox="1">
            <a:spLocks noGrp="1"/>
          </p:cNvSpPr>
          <p:nvPr>
            <p:ph type="body" idx="1"/>
          </p:nvPr>
        </p:nvSpPr>
        <p:spPr>
          <a:xfrm>
            <a:off x="4592550" y="1211350"/>
            <a:ext cx="4224900" cy="3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Darwin noticed that each island had a different variation of species, especially in the Galapagos Islands. He noticed that finches had different kinds of beaks, depending on the island and the food source available.</a:t>
            </a:r>
            <a:endParaRPr sz="1600"/>
          </a:p>
          <a:p>
            <a:pPr marL="0" lvl="0" indent="0" algn="l" rtl="0">
              <a:spcBef>
                <a:spcPts val="1600"/>
              </a:spcBef>
              <a:spcAft>
                <a:spcPts val="0"/>
              </a:spcAft>
              <a:buNone/>
            </a:pPr>
            <a:r>
              <a:rPr lang="en" sz="1600"/>
              <a:t>The differences seemed to match the environment and the diet of the finches. Darwin realized that species somehow adapt to their surroundings. An </a:t>
            </a:r>
            <a:r>
              <a:rPr lang="en" sz="1600" b="1">
                <a:solidFill>
                  <a:schemeClr val="dk1"/>
                </a:solidFill>
              </a:rPr>
              <a:t>adaptation</a:t>
            </a:r>
            <a:r>
              <a:rPr lang="en" sz="1600">
                <a:solidFill>
                  <a:schemeClr val="dk1"/>
                </a:solidFill>
              </a:rPr>
              <a:t> </a:t>
            </a:r>
            <a:r>
              <a:rPr lang="en" sz="1600"/>
              <a:t>is a feature that allows an organism to better survive in its environment.</a:t>
            </a:r>
            <a:endParaRPr sz="1600"/>
          </a:p>
          <a:p>
            <a:pPr marL="0" lvl="0" indent="0" algn="l" rtl="0">
              <a:spcBef>
                <a:spcPts val="1600"/>
              </a:spcBef>
              <a:spcAft>
                <a:spcPts val="1600"/>
              </a:spcAft>
              <a:buNone/>
            </a:pPr>
            <a:r>
              <a:rPr lang="en" sz="1600"/>
              <a:t> </a:t>
            </a:r>
            <a:endParaRPr sz="1600"/>
          </a:p>
        </p:txBody>
      </p:sp>
      <p:pic>
        <p:nvPicPr>
          <p:cNvPr id="166" name="Google Shape;166;p27"/>
          <p:cNvPicPr preferRelativeResize="0"/>
          <p:nvPr/>
        </p:nvPicPr>
        <p:blipFill>
          <a:blip r:embed="rId3">
            <a:alphaModFix/>
          </a:blip>
          <a:stretch>
            <a:fillRect/>
          </a:stretch>
        </p:blipFill>
        <p:spPr>
          <a:xfrm>
            <a:off x="325900" y="1716612"/>
            <a:ext cx="4082250" cy="234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264288" y="0"/>
            <a:ext cx="6615434"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Fossil and Geological Evidence</a:t>
            </a:r>
            <a:endParaRPr/>
          </a:p>
        </p:txBody>
      </p:sp>
      <p:sp>
        <p:nvSpPr>
          <p:cNvPr id="177" name="Google Shape;177;p29"/>
          <p:cNvSpPr txBox="1">
            <a:spLocks noGrp="1"/>
          </p:cNvSpPr>
          <p:nvPr>
            <p:ph type="body" idx="1"/>
          </p:nvPr>
        </p:nvSpPr>
        <p:spPr>
          <a:xfrm>
            <a:off x="132800" y="1278950"/>
            <a:ext cx="4224900" cy="3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Darwin noticed that some fossils looked similar to living species, suggesting that the living species might have a relationship with the fossil forms. This led Darwin to reason that the Earth must have been greater than 6000 years old. </a:t>
            </a:r>
            <a:endParaRPr sz="1600"/>
          </a:p>
          <a:p>
            <a:pPr marL="0" lvl="0" indent="0" algn="l" rtl="0">
              <a:spcBef>
                <a:spcPts val="1600"/>
              </a:spcBef>
              <a:spcAft>
                <a:spcPts val="1600"/>
              </a:spcAft>
              <a:buNone/>
            </a:pPr>
            <a:r>
              <a:rPr lang="en" sz="1600"/>
              <a:t>Darwin also found fossil shells of marine organisms high up the Andes mountains! When he experienced an Earthquake, he noticed that land that had been underwater shifted above sea level. </a:t>
            </a:r>
            <a:endParaRPr sz="1600"/>
          </a:p>
        </p:txBody>
      </p:sp>
      <p:pic>
        <p:nvPicPr>
          <p:cNvPr id="178" name="Google Shape;178;p29"/>
          <p:cNvPicPr preferRelativeResize="0"/>
          <p:nvPr/>
        </p:nvPicPr>
        <p:blipFill>
          <a:blip r:embed="rId3">
            <a:alphaModFix/>
          </a:blip>
          <a:stretch>
            <a:fillRect/>
          </a:stretch>
        </p:blipFill>
        <p:spPr>
          <a:xfrm>
            <a:off x="4434100" y="1346550"/>
            <a:ext cx="4287749" cy="32158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2097875" y="575950"/>
            <a:ext cx="6786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10.4 Evidence of Evolution</a:t>
            </a:r>
            <a:endParaRPr/>
          </a:p>
        </p:txBody>
      </p:sp>
      <p:sp>
        <p:nvSpPr>
          <p:cNvPr id="191" name="Google Shape;191;p31"/>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Identify different sources that provide evidence to evolution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Compare and contrast homologous and analogous structures</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what vestigial structures are and how they provide clues to the history of species</a:t>
            </a:r>
            <a:endParaRPr sz="2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Non-Darwin Sources</a:t>
            </a:r>
            <a:endParaRPr/>
          </a:p>
        </p:txBody>
      </p:sp>
      <p:sp>
        <p:nvSpPr>
          <p:cNvPr id="197" name="Google Shape;197;p32"/>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During Darwin’s time we did not understand genetic inheritance. Darwin used other sources to help support his ideas. </a:t>
            </a:r>
            <a:endParaRPr sz="2000"/>
          </a:p>
          <a:p>
            <a:pPr marL="457200" lvl="0" indent="-355600" algn="l" rtl="0">
              <a:spcBef>
                <a:spcPts val="1600"/>
              </a:spcBef>
              <a:spcAft>
                <a:spcPts val="0"/>
              </a:spcAft>
              <a:buClr>
                <a:schemeClr val="accent1"/>
              </a:buClr>
              <a:buSzPts val="2000"/>
              <a:buChar char="●"/>
            </a:pPr>
            <a:r>
              <a:rPr lang="en" sz="2000">
                <a:solidFill>
                  <a:schemeClr val="accent1"/>
                </a:solidFill>
              </a:rPr>
              <a:t>Fossils</a:t>
            </a:r>
            <a:endParaRPr sz="2000">
              <a:solidFill>
                <a:schemeClr val="accent1"/>
              </a:solidFill>
            </a:endParaRPr>
          </a:p>
          <a:p>
            <a:pPr marL="457200" lvl="0" indent="-355600" algn="l" rtl="0">
              <a:spcBef>
                <a:spcPts val="0"/>
              </a:spcBef>
              <a:spcAft>
                <a:spcPts val="0"/>
              </a:spcAft>
              <a:buClr>
                <a:schemeClr val="accent1"/>
              </a:buClr>
              <a:buSzPts val="2000"/>
              <a:buChar char="●"/>
            </a:pPr>
            <a:r>
              <a:rPr lang="en" sz="2000">
                <a:solidFill>
                  <a:schemeClr val="accent1"/>
                </a:solidFill>
              </a:rPr>
              <a:t>Geography</a:t>
            </a:r>
            <a:endParaRPr sz="2000">
              <a:solidFill>
                <a:schemeClr val="accent1"/>
              </a:solidFill>
            </a:endParaRPr>
          </a:p>
          <a:p>
            <a:pPr marL="457200" lvl="0" indent="-355600" algn="l" rtl="0">
              <a:spcBef>
                <a:spcPts val="0"/>
              </a:spcBef>
              <a:spcAft>
                <a:spcPts val="0"/>
              </a:spcAft>
              <a:buClr>
                <a:schemeClr val="accent1"/>
              </a:buClr>
              <a:buSzPts val="2000"/>
              <a:buChar char="●"/>
            </a:pPr>
            <a:r>
              <a:rPr lang="en" sz="2000">
                <a:solidFill>
                  <a:schemeClr val="accent1"/>
                </a:solidFill>
              </a:rPr>
              <a:t>Embryology</a:t>
            </a:r>
            <a:endParaRPr sz="2000">
              <a:solidFill>
                <a:schemeClr val="accent1"/>
              </a:solidFill>
            </a:endParaRPr>
          </a:p>
          <a:p>
            <a:pPr marL="457200" lvl="0" indent="-355600" algn="l" rtl="0">
              <a:spcBef>
                <a:spcPts val="0"/>
              </a:spcBef>
              <a:spcAft>
                <a:spcPts val="0"/>
              </a:spcAft>
              <a:buClr>
                <a:schemeClr val="accent1"/>
              </a:buClr>
              <a:buSzPts val="2000"/>
              <a:buChar char="●"/>
            </a:pPr>
            <a:r>
              <a:rPr lang="en" sz="2000">
                <a:solidFill>
                  <a:schemeClr val="accent1"/>
                </a:solidFill>
              </a:rPr>
              <a:t>Anatomy</a:t>
            </a:r>
            <a:endParaRPr sz="20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Fossils</a:t>
            </a:r>
            <a:endParaRPr/>
          </a:p>
        </p:txBody>
      </p:sp>
      <p:sp>
        <p:nvSpPr>
          <p:cNvPr id="203" name="Google Shape;203;p33"/>
          <p:cNvSpPr txBox="1">
            <a:spLocks noGrp="1"/>
          </p:cNvSpPr>
          <p:nvPr>
            <p:ph type="body" idx="1"/>
          </p:nvPr>
        </p:nvSpPr>
        <p:spPr>
          <a:xfrm>
            <a:off x="219375" y="1633513"/>
            <a:ext cx="4281300" cy="231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Scientists before Darwin knew that organisms changed over time. Those who studied fossils noticed that different layers of rocks contained different organisms. The bottom layers of the rock are the oldest while the upper layers contain the most recent organisms. </a:t>
            </a:r>
            <a:endParaRPr/>
          </a:p>
        </p:txBody>
      </p:sp>
      <p:pic>
        <p:nvPicPr>
          <p:cNvPr id="204" name="Google Shape;204;p33"/>
          <p:cNvPicPr preferRelativeResize="0"/>
          <p:nvPr/>
        </p:nvPicPr>
        <p:blipFill>
          <a:blip r:embed="rId3">
            <a:alphaModFix/>
          </a:blip>
          <a:stretch>
            <a:fillRect/>
          </a:stretch>
        </p:blipFill>
        <p:spPr>
          <a:xfrm>
            <a:off x="4959916" y="1211350"/>
            <a:ext cx="3716950" cy="315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Geography</a:t>
            </a:r>
            <a:endParaRPr/>
          </a:p>
        </p:txBody>
      </p:sp>
      <p:sp>
        <p:nvSpPr>
          <p:cNvPr id="210" name="Google Shape;210;p34"/>
          <p:cNvSpPr txBox="1">
            <a:spLocks noGrp="1"/>
          </p:cNvSpPr>
          <p:nvPr>
            <p:ph type="body" idx="1"/>
          </p:nvPr>
        </p:nvSpPr>
        <p:spPr>
          <a:xfrm>
            <a:off x="4506325" y="1211350"/>
            <a:ext cx="4368300" cy="33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Darwin noticed that plants and animals present on each island looked similar, but not exactly the same. He hypothesized that organisms from the mainland had migrated to the islands. </a:t>
            </a:r>
            <a:endParaRPr sz="1600"/>
          </a:p>
          <a:p>
            <a:pPr marL="0" lvl="0" indent="0" algn="l" rtl="0">
              <a:spcBef>
                <a:spcPts val="1600"/>
              </a:spcBef>
              <a:spcAft>
                <a:spcPts val="0"/>
              </a:spcAft>
              <a:buNone/>
            </a:pPr>
            <a:r>
              <a:rPr lang="en" sz="1600"/>
              <a:t>Different islands had different food sources, climates, and predators. These various environmental conditions favored different traits in these migrant organisms. </a:t>
            </a:r>
            <a:endParaRPr sz="1600"/>
          </a:p>
          <a:p>
            <a:pPr marL="0" lvl="0" indent="0" algn="l" rtl="0">
              <a:spcBef>
                <a:spcPts val="1600"/>
              </a:spcBef>
              <a:spcAft>
                <a:spcPts val="1600"/>
              </a:spcAft>
              <a:buNone/>
            </a:pPr>
            <a:r>
              <a:rPr lang="en" sz="1600" b="1">
                <a:solidFill>
                  <a:schemeClr val="dk1"/>
                </a:solidFill>
              </a:rPr>
              <a:t>Biogeography </a:t>
            </a:r>
            <a:r>
              <a:rPr lang="en" sz="1600"/>
              <a:t>is the study of the distribution of organisms around the world.</a:t>
            </a:r>
            <a:endParaRPr sz="1600"/>
          </a:p>
        </p:txBody>
      </p:sp>
      <p:pic>
        <p:nvPicPr>
          <p:cNvPr id="211" name="Google Shape;211;p34"/>
          <p:cNvPicPr preferRelativeResize="0"/>
          <p:nvPr/>
        </p:nvPicPr>
        <p:blipFill>
          <a:blip r:embed="rId3">
            <a:alphaModFix/>
          </a:blip>
          <a:stretch>
            <a:fillRect/>
          </a:stretch>
        </p:blipFill>
        <p:spPr>
          <a:xfrm>
            <a:off x="183700" y="1812412"/>
            <a:ext cx="4214951" cy="215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2097875" y="575950"/>
            <a:ext cx="6786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10.1 Early Ideas About Evolution</a:t>
            </a:r>
            <a:endParaRPr/>
          </a:p>
        </p:txBody>
      </p:sp>
      <p:sp>
        <p:nvSpPr>
          <p:cNvPr id="82" name="Google Shape;82;p15"/>
          <p:cNvSpPr txBox="1">
            <a:spLocks noGrp="1"/>
          </p:cNvSpPr>
          <p:nvPr>
            <p:ph type="body" idx="1"/>
          </p:nvPr>
        </p:nvSpPr>
        <p:spPr>
          <a:xfrm>
            <a:off x="653250" y="1752600"/>
            <a:ext cx="7690200" cy="28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Explain what species is an the mechanisms of evolution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Describe the theory of geological change</a:t>
            </a:r>
            <a:endParaRPr sz="2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Developmental Similarities</a:t>
            </a:r>
            <a:endParaRPr/>
          </a:p>
        </p:txBody>
      </p:sp>
      <p:sp>
        <p:nvSpPr>
          <p:cNvPr id="217" name="Google Shape;217;p35"/>
          <p:cNvSpPr txBox="1">
            <a:spLocks noGrp="1"/>
          </p:cNvSpPr>
          <p:nvPr>
            <p:ph type="body" idx="1"/>
          </p:nvPr>
        </p:nvSpPr>
        <p:spPr>
          <a:xfrm>
            <a:off x="4164250" y="1261700"/>
            <a:ext cx="4557600" cy="312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Darwin also noticed that embryos of different species look very similar. In chordate embryos, their pharyngeal arches develop into structures of the face, ears, and jaws. However, the lower arches develop into gills in fish. </a:t>
            </a:r>
            <a:endParaRPr/>
          </a:p>
          <a:p>
            <a:pPr marL="0" lvl="0" indent="0" algn="l" rtl="0">
              <a:spcBef>
                <a:spcPts val="1600"/>
              </a:spcBef>
              <a:spcAft>
                <a:spcPts val="1600"/>
              </a:spcAft>
              <a:buNone/>
            </a:pPr>
            <a:r>
              <a:rPr lang="en"/>
              <a:t>The similar features of embryos in very different organisms suggest evolution from a distant common ancestor. </a:t>
            </a:r>
            <a:endParaRPr/>
          </a:p>
        </p:txBody>
      </p:sp>
      <p:pic>
        <p:nvPicPr>
          <p:cNvPr id="218" name="Google Shape;218;p35"/>
          <p:cNvPicPr preferRelativeResize="0"/>
          <p:nvPr/>
        </p:nvPicPr>
        <p:blipFill>
          <a:blip r:embed="rId3">
            <a:alphaModFix/>
          </a:blip>
          <a:stretch>
            <a:fillRect/>
          </a:stretch>
        </p:blipFill>
        <p:spPr>
          <a:xfrm>
            <a:off x="152400" y="1261700"/>
            <a:ext cx="3869328" cy="3248580"/>
          </a:xfrm>
          <a:prstGeom prst="rect">
            <a:avLst/>
          </a:prstGeom>
          <a:noFill/>
          <a:ln w="9525" cap="flat" cmpd="sng">
            <a:solidFill>
              <a:srgbClr val="0000FF"/>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a:t>
            </a:r>
            <a:endParaRPr/>
          </a:p>
        </p:txBody>
      </p:sp>
      <p:sp>
        <p:nvSpPr>
          <p:cNvPr id="224" name="Google Shape;224;p36"/>
          <p:cNvSpPr txBox="1">
            <a:spLocks noGrp="1"/>
          </p:cNvSpPr>
          <p:nvPr>
            <p:ph type="body" idx="1"/>
          </p:nvPr>
        </p:nvSpPr>
        <p:spPr>
          <a:xfrm>
            <a:off x="277175" y="1337600"/>
            <a:ext cx="4012800" cy="31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Comparing body parts of different species can provide strong evidence of evolution. Darwin noticed that different organisms have similar body parts, but have different functions.</a:t>
            </a:r>
            <a:endParaRPr sz="1600"/>
          </a:p>
          <a:p>
            <a:pPr marL="0" lvl="0" indent="0" algn="l" rtl="0">
              <a:spcBef>
                <a:spcPts val="1600"/>
              </a:spcBef>
              <a:spcAft>
                <a:spcPts val="1600"/>
              </a:spcAft>
              <a:buNone/>
            </a:pPr>
            <a:r>
              <a:rPr lang="en" sz="1600" b="1">
                <a:solidFill>
                  <a:schemeClr val="dk1"/>
                </a:solidFill>
              </a:rPr>
              <a:t>Homologous</a:t>
            </a:r>
            <a:r>
              <a:rPr lang="en" sz="1600">
                <a:solidFill>
                  <a:schemeClr val="dk1"/>
                </a:solidFill>
              </a:rPr>
              <a:t> </a:t>
            </a:r>
            <a:r>
              <a:rPr lang="en" sz="1600" b="1">
                <a:solidFill>
                  <a:schemeClr val="dk1"/>
                </a:solidFill>
              </a:rPr>
              <a:t>structures</a:t>
            </a:r>
            <a:r>
              <a:rPr lang="en" sz="1600"/>
              <a:t> are features that are similar in structure, but appear in different organisms and may have different functions. E.g. front limbs in humans/cats/whales/bats</a:t>
            </a:r>
            <a:endParaRPr sz="1600"/>
          </a:p>
        </p:txBody>
      </p:sp>
      <p:pic>
        <p:nvPicPr>
          <p:cNvPr id="225" name="Google Shape;225;p36"/>
          <p:cNvPicPr preferRelativeResize="0"/>
          <p:nvPr/>
        </p:nvPicPr>
        <p:blipFill>
          <a:blip r:embed="rId3">
            <a:alphaModFix/>
          </a:blip>
          <a:stretch>
            <a:fillRect/>
          </a:stretch>
        </p:blipFill>
        <p:spPr>
          <a:xfrm>
            <a:off x="4208250" y="1703212"/>
            <a:ext cx="4782425" cy="243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a:t>
            </a:r>
            <a:endParaRPr/>
          </a:p>
        </p:txBody>
      </p:sp>
      <p:sp>
        <p:nvSpPr>
          <p:cNvPr id="231" name="Google Shape;231;p37"/>
          <p:cNvSpPr txBox="1">
            <a:spLocks noGrp="1"/>
          </p:cNvSpPr>
          <p:nvPr>
            <p:ph type="body" idx="1"/>
          </p:nvPr>
        </p:nvSpPr>
        <p:spPr>
          <a:xfrm>
            <a:off x="277175" y="1337600"/>
            <a:ext cx="4012800" cy="31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Analogous structures</a:t>
            </a:r>
            <a:r>
              <a:rPr lang="en" sz="1600" b="1"/>
              <a:t> </a:t>
            </a:r>
            <a:r>
              <a:rPr lang="en" sz="1600"/>
              <a:t>are structures that perform a similar function, but are </a:t>
            </a:r>
            <a:r>
              <a:rPr lang="en" sz="1600" i="1"/>
              <a:t>not</a:t>
            </a:r>
            <a:r>
              <a:rPr lang="en" sz="1600"/>
              <a:t> similar in origin. E.g. birds/butterflies</a:t>
            </a:r>
            <a:endParaRPr sz="1600"/>
          </a:p>
          <a:p>
            <a:pPr marL="0" lvl="0" indent="0" algn="l" rtl="0">
              <a:spcBef>
                <a:spcPts val="1600"/>
              </a:spcBef>
              <a:spcAft>
                <a:spcPts val="0"/>
              </a:spcAft>
              <a:buNone/>
            </a:pPr>
            <a:endParaRPr sz="1600"/>
          </a:p>
          <a:p>
            <a:pPr marL="0" lvl="0" indent="0" algn="l" rtl="0">
              <a:spcBef>
                <a:spcPts val="1600"/>
              </a:spcBef>
              <a:spcAft>
                <a:spcPts val="1600"/>
              </a:spcAft>
              <a:buNone/>
            </a:pPr>
            <a:r>
              <a:rPr lang="en" sz="1600"/>
              <a:t>Note that, just because two organisms share similar structures does </a:t>
            </a:r>
            <a:r>
              <a:rPr lang="en" sz="1600" b="1"/>
              <a:t>NOT</a:t>
            </a:r>
            <a:r>
              <a:rPr lang="en" sz="1600"/>
              <a:t> mean they are closely related. Homologous structures show common ancestry, but analogous structures do not.</a:t>
            </a:r>
            <a:endParaRPr sz="1600"/>
          </a:p>
        </p:txBody>
      </p:sp>
      <p:pic>
        <p:nvPicPr>
          <p:cNvPr id="232" name="Google Shape;232;p37"/>
          <p:cNvPicPr preferRelativeResize="0"/>
          <p:nvPr/>
        </p:nvPicPr>
        <p:blipFill>
          <a:blip r:embed="rId3">
            <a:alphaModFix/>
          </a:blip>
          <a:stretch>
            <a:fillRect/>
          </a:stretch>
        </p:blipFill>
        <p:spPr>
          <a:xfrm>
            <a:off x="4611950" y="516800"/>
            <a:ext cx="4109900" cy="4109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198075" y="0"/>
            <a:ext cx="874784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Structural Patterns Providing Clues</a:t>
            </a:r>
            <a:endParaRPr sz="2800"/>
          </a:p>
        </p:txBody>
      </p:sp>
      <p:sp>
        <p:nvSpPr>
          <p:cNvPr id="293" name="Google Shape;293;p45"/>
          <p:cNvSpPr txBox="1">
            <a:spLocks noGrp="1"/>
          </p:cNvSpPr>
          <p:nvPr>
            <p:ph type="body" idx="1"/>
          </p:nvPr>
        </p:nvSpPr>
        <p:spPr>
          <a:xfrm>
            <a:off x="5490631" y="1371275"/>
            <a:ext cx="32313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Vestigial structures</a:t>
            </a:r>
            <a:r>
              <a:rPr lang="en"/>
              <a:t> are remnants of organs or structures that had a function in an early ancestor. </a:t>
            </a:r>
            <a:endParaRPr/>
          </a:p>
          <a:p>
            <a:pPr marL="0" lvl="0" indent="0" algn="l" rtl="0">
              <a:spcBef>
                <a:spcPts val="1600"/>
              </a:spcBef>
              <a:spcAft>
                <a:spcPts val="1600"/>
              </a:spcAft>
              <a:buNone/>
            </a:pPr>
            <a:r>
              <a:rPr lang="en"/>
              <a:t>E.g. snakes and whales have tiny pelvic bones, even though neither organisms walk!</a:t>
            </a:r>
            <a:endParaRPr/>
          </a:p>
        </p:txBody>
      </p:sp>
      <p:pic>
        <p:nvPicPr>
          <p:cNvPr id="294" name="Google Shape;294;p45"/>
          <p:cNvPicPr preferRelativeResize="0"/>
          <p:nvPr/>
        </p:nvPicPr>
        <p:blipFill>
          <a:blip r:embed="rId3">
            <a:alphaModFix/>
          </a:blip>
          <a:stretch>
            <a:fillRect/>
          </a:stretch>
        </p:blipFill>
        <p:spPr>
          <a:xfrm>
            <a:off x="795350" y="1371275"/>
            <a:ext cx="3948199" cy="3254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Structural Patterns Providing Clues</a:t>
            </a:r>
            <a:endParaRPr sz="2800"/>
          </a:p>
        </p:txBody>
      </p:sp>
      <p:sp>
        <p:nvSpPr>
          <p:cNvPr id="300" name="Google Shape;300;p46"/>
          <p:cNvSpPr txBox="1">
            <a:spLocks noGrp="1"/>
          </p:cNvSpPr>
          <p:nvPr>
            <p:ph type="body" idx="1"/>
          </p:nvPr>
        </p:nvSpPr>
        <p:spPr>
          <a:xfrm>
            <a:off x="4735431" y="1211350"/>
            <a:ext cx="32313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humans, the appendix is considered a vestigial structure. It’s believed that the appendix is a remnant of an organ that helped digest certain plants by human ancestors.</a:t>
            </a:r>
            <a:endParaRPr/>
          </a:p>
        </p:txBody>
      </p:sp>
      <p:pic>
        <p:nvPicPr>
          <p:cNvPr id="301" name="Google Shape;301;p46"/>
          <p:cNvPicPr preferRelativeResize="0"/>
          <p:nvPr/>
        </p:nvPicPr>
        <p:blipFill>
          <a:blip r:embed="rId3">
            <a:alphaModFix/>
          </a:blip>
          <a:stretch>
            <a:fillRect/>
          </a:stretch>
        </p:blipFill>
        <p:spPr>
          <a:xfrm>
            <a:off x="152400" y="152400"/>
            <a:ext cx="587492" cy="271150"/>
          </a:xfrm>
          <a:prstGeom prst="rect">
            <a:avLst/>
          </a:prstGeom>
          <a:noFill/>
          <a:ln>
            <a:noFill/>
          </a:ln>
        </p:spPr>
      </p:pic>
      <p:grpSp>
        <p:nvGrpSpPr>
          <p:cNvPr id="302" name="Google Shape;302;p46"/>
          <p:cNvGrpSpPr/>
          <p:nvPr/>
        </p:nvGrpSpPr>
        <p:grpSpPr>
          <a:xfrm>
            <a:off x="478950" y="1167764"/>
            <a:ext cx="3409425" cy="3409425"/>
            <a:chOff x="478950" y="1167764"/>
            <a:chExt cx="3409425" cy="3409425"/>
          </a:xfrm>
        </p:grpSpPr>
        <p:pic>
          <p:nvPicPr>
            <p:cNvPr id="303" name="Google Shape;303;p46"/>
            <p:cNvPicPr preferRelativeResize="0"/>
            <p:nvPr/>
          </p:nvPicPr>
          <p:blipFill>
            <a:blip r:embed="rId4">
              <a:alphaModFix/>
            </a:blip>
            <a:stretch>
              <a:fillRect/>
            </a:stretch>
          </p:blipFill>
          <p:spPr>
            <a:xfrm>
              <a:off x="478950" y="1167764"/>
              <a:ext cx="3409425" cy="3409425"/>
            </a:xfrm>
            <a:prstGeom prst="rect">
              <a:avLst/>
            </a:prstGeom>
            <a:noFill/>
            <a:ln>
              <a:noFill/>
            </a:ln>
          </p:spPr>
        </p:pic>
        <p:pic>
          <p:nvPicPr>
            <p:cNvPr id="304" name="Google Shape;304;p46"/>
            <p:cNvPicPr preferRelativeResize="0"/>
            <p:nvPr/>
          </p:nvPicPr>
          <p:blipFill rotWithShape="1">
            <a:blip r:embed="rId3">
              <a:alphaModFix/>
            </a:blip>
            <a:srcRect l="10628" t="20813" r="10761" b="14449"/>
            <a:stretch/>
          </p:blipFill>
          <p:spPr>
            <a:xfrm>
              <a:off x="1247250" y="4289900"/>
              <a:ext cx="312475" cy="11262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2097875" y="575950"/>
            <a:ext cx="6786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10.3 Theory of Natural Selection</a:t>
            </a:r>
            <a:endParaRPr/>
          </a:p>
        </p:txBody>
      </p:sp>
      <p:sp>
        <p:nvSpPr>
          <p:cNvPr id="310" name="Google Shape;310;p47"/>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Compare and contrast artificial and natural selection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how evolution can occur</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Describe what adaptations are</a:t>
            </a:r>
            <a:endParaRPr sz="2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Insights</a:t>
            </a:r>
            <a:endParaRPr/>
          </a:p>
        </p:txBody>
      </p:sp>
      <p:sp>
        <p:nvSpPr>
          <p:cNvPr id="316" name="Google Shape;316;p48"/>
          <p:cNvSpPr txBox="1">
            <a:spLocks noGrp="1"/>
          </p:cNvSpPr>
          <p:nvPr>
            <p:ph type="body" idx="1"/>
          </p:nvPr>
        </p:nvSpPr>
        <p:spPr>
          <a:xfrm>
            <a:off x="4592550" y="1211350"/>
            <a:ext cx="4394100" cy="33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Artificial Selection</a:t>
            </a:r>
            <a:r>
              <a:rPr lang="en" sz="1600"/>
              <a:t> is when humans select individuals with desired traits in an organism and breed them to produce more individuals with those same traits</a:t>
            </a:r>
            <a:endParaRPr sz="1600"/>
          </a:p>
          <a:p>
            <a:pPr marL="0" lvl="0" indent="0" algn="l" rtl="0">
              <a:spcBef>
                <a:spcPts val="1600"/>
              </a:spcBef>
              <a:spcAft>
                <a:spcPts val="0"/>
              </a:spcAft>
              <a:buNone/>
            </a:pPr>
            <a:r>
              <a:rPr lang="en" sz="1600" b="1">
                <a:solidFill>
                  <a:schemeClr val="dk1"/>
                </a:solidFill>
              </a:rPr>
              <a:t>Heritability</a:t>
            </a:r>
            <a:r>
              <a:rPr lang="en" sz="1600">
                <a:solidFill>
                  <a:schemeClr val="dk1"/>
                </a:solidFill>
              </a:rPr>
              <a:t> </a:t>
            </a:r>
            <a:r>
              <a:rPr lang="en" sz="1600"/>
              <a:t>is the ability of a trait to be passed down from one generation to the next. </a:t>
            </a:r>
            <a:endParaRPr sz="1600"/>
          </a:p>
          <a:p>
            <a:pPr marL="0" lvl="0" indent="0" algn="l" rtl="0">
              <a:spcBef>
                <a:spcPts val="1600"/>
              </a:spcBef>
              <a:spcAft>
                <a:spcPts val="1600"/>
              </a:spcAft>
              <a:buNone/>
            </a:pPr>
            <a:r>
              <a:rPr lang="en" sz="1600" b="1">
                <a:solidFill>
                  <a:schemeClr val="dk1"/>
                </a:solidFill>
              </a:rPr>
              <a:t>Natural Selection</a:t>
            </a:r>
            <a:r>
              <a:rPr lang="en" sz="1600"/>
              <a:t> is a process in which individuals that have inherited beneficial produce more offspring than do other individuals </a:t>
            </a:r>
            <a:endParaRPr sz="1600"/>
          </a:p>
        </p:txBody>
      </p:sp>
      <p:pic>
        <p:nvPicPr>
          <p:cNvPr id="317" name="Google Shape;317;p48"/>
          <p:cNvPicPr preferRelativeResize="0"/>
          <p:nvPr/>
        </p:nvPicPr>
        <p:blipFill>
          <a:blip r:embed="rId3">
            <a:alphaModFix/>
          </a:blip>
          <a:stretch>
            <a:fillRect/>
          </a:stretch>
        </p:blipFill>
        <p:spPr>
          <a:xfrm>
            <a:off x="304800" y="499375"/>
            <a:ext cx="2095450" cy="1896335"/>
          </a:xfrm>
          <a:prstGeom prst="rect">
            <a:avLst/>
          </a:prstGeom>
          <a:noFill/>
          <a:ln>
            <a:noFill/>
          </a:ln>
        </p:spPr>
      </p:pic>
      <p:pic>
        <p:nvPicPr>
          <p:cNvPr id="318" name="Google Shape;318;p48"/>
          <p:cNvPicPr preferRelativeResize="0"/>
          <p:nvPr/>
        </p:nvPicPr>
        <p:blipFill>
          <a:blip r:embed="rId4">
            <a:alphaModFix/>
          </a:blip>
          <a:stretch>
            <a:fillRect/>
          </a:stretch>
        </p:blipFill>
        <p:spPr>
          <a:xfrm>
            <a:off x="152400" y="2569600"/>
            <a:ext cx="4440150" cy="1956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Struggle for Survival</a:t>
            </a:r>
            <a:endParaRPr/>
          </a:p>
        </p:txBody>
      </p:sp>
      <p:sp>
        <p:nvSpPr>
          <p:cNvPr id="324" name="Google Shape;324;p49"/>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Thomas Malthus</a:t>
            </a:r>
            <a:r>
              <a:rPr lang="en"/>
              <a:t> proposed that resources such as food, water, and shelter limited human population growth. This led to Darwin reasoning that a similar struggle happens in nature. </a:t>
            </a:r>
            <a:endParaRPr/>
          </a:p>
          <a:p>
            <a:pPr marL="0" lvl="0" indent="0" algn="l" rtl="0">
              <a:spcBef>
                <a:spcPts val="1600"/>
              </a:spcBef>
              <a:spcAft>
                <a:spcPts val="1600"/>
              </a:spcAft>
              <a:buNone/>
            </a:pPr>
            <a:r>
              <a:rPr lang="en"/>
              <a:t>A </a:t>
            </a:r>
            <a:r>
              <a:rPr lang="en" b="1">
                <a:solidFill>
                  <a:schemeClr val="dk1"/>
                </a:solidFill>
              </a:rPr>
              <a:t>population</a:t>
            </a:r>
            <a:r>
              <a:rPr lang="en">
                <a:solidFill>
                  <a:schemeClr val="dk1"/>
                </a:solidFill>
              </a:rPr>
              <a:t> </a:t>
            </a:r>
            <a:r>
              <a:rPr lang="en"/>
              <a:t>is all the individuals of a species that live in an area and noticed individuals in those populations would match the environment they lived in.  Darwin proposed that it took many generations to show these adaptations in a process called “descent with modification.”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Selection</a:t>
            </a:r>
            <a:endParaRPr/>
          </a:p>
        </p:txBody>
      </p:sp>
      <p:sp>
        <p:nvSpPr>
          <p:cNvPr id="330" name="Google Shape;330;p50"/>
          <p:cNvSpPr txBox="1">
            <a:spLocks noGrp="1"/>
          </p:cNvSpPr>
          <p:nvPr>
            <p:ph type="body" idx="1"/>
          </p:nvPr>
        </p:nvSpPr>
        <p:spPr>
          <a:xfrm>
            <a:off x="347350" y="1147425"/>
            <a:ext cx="8374500" cy="31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Another scientist, </a:t>
            </a:r>
            <a:r>
              <a:rPr lang="en" sz="1600" b="1">
                <a:solidFill>
                  <a:schemeClr val="accent1"/>
                </a:solidFill>
              </a:rPr>
              <a:t>Alfred Wallace</a:t>
            </a:r>
            <a:r>
              <a:rPr lang="en" sz="1600"/>
              <a:t>, independently developed an explanation of how evolution occurs, which was very similar to Darwin’s. In the 1850’s the ideas of both scientists were presented to the scientific community.</a:t>
            </a:r>
            <a:endParaRPr sz="1600"/>
          </a:p>
          <a:p>
            <a:pPr marL="457200" lvl="0" indent="-330200" algn="l" rtl="0">
              <a:spcBef>
                <a:spcPts val="1600"/>
              </a:spcBef>
              <a:spcAft>
                <a:spcPts val="0"/>
              </a:spcAft>
              <a:buSzPts val="1600"/>
              <a:buChar char="●"/>
            </a:pPr>
            <a:r>
              <a:rPr lang="en" sz="1600" b="1">
                <a:solidFill>
                  <a:schemeClr val="dk1"/>
                </a:solidFill>
              </a:rPr>
              <a:t>Variation</a:t>
            </a:r>
            <a:r>
              <a:rPr lang="en" sz="1600">
                <a:solidFill>
                  <a:schemeClr val="dk1"/>
                </a:solidFill>
              </a:rPr>
              <a:t> </a:t>
            </a:r>
            <a:r>
              <a:rPr lang="en" sz="1600"/>
              <a:t>is when individuals of a species differ due to genetic variation</a:t>
            </a:r>
            <a:endParaRPr sz="1600"/>
          </a:p>
          <a:p>
            <a:pPr marL="457200" lvl="0" indent="-330200" algn="l" rtl="0">
              <a:spcBef>
                <a:spcPts val="0"/>
              </a:spcBef>
              <a:spcAft>
                <a:spcPts val="0"/>
              </a:spcAft>
              <a:buSzPts val="1600"/>
              <a:buChar char="●"/>
            </a:pPr>
            <a:r>
              <a:rPr lang="en" sz="1600" b="1">
                <a:solidFill>
                  <a:schemeClr val="dk1"/>
                </a:solidFill>
              </a:rPr>
              <a:t>Overproduction</a:t>
            </a:r>
            <a:r>
              <a:rPr lang="en" sz="1600">
                <a:solidFill>
                  <a:schemeClr val="dk1"/>
                </a:solidFill>
              </a:rPr>
              <a:t> </a:t>
            </a:r>
            <a:r>
              <a:rPr lang="en" sz="1600"/>
              <a:t>is when organisms have more offspring than can survive resulting in competition</a:t>
            </a:r>
            <a:endParaRPr sz="1600"/>
          </a:p>
          <a:p>
            <a:pPr marL="457200" lvl="0" indent="-330200" algn="l" rtl="0">
              <a:spcBef>
                <a:spcPts val="0"/>
              </a:spcBef>
              <a:spcAft>
                <a:spcPts val="0"/>
              </a:spcAft>
              <a:buSzPts val="1600"/>
              <a:buChar char="●"/>
            </a:pPr>
            <a:r>
              <a:rPr lang="en" sz="1600" b="1">
                <a:solidFill>
                  <a:schemeClr val="dk1"/>
                </a:solidFill>
              </a:rPr>
              <a:t>Adaptation</a:t>
            </a:r>
            <a:r>
              <a:rPr lang="en" sz="1600">
                <a:solidFill>
                  <a:schemeClr val="dk1"/>
                </a:solidFill>
              </a:rPr>
              <a:t> </a:t>
            </a:r>
            <a:r>
              <a:rPr lang="en" sz="1600"/>
              <a:t>is when some individuals have certain variations that allow them to survive better in their environment</a:t>
            </a:r>
            <a:endParaRPr sz="1600"/>
          </a:p>
          <a:p>
            <a:pPr marL="457200" lvl="0" indent="-330200" algn="l" rtl="0">
              <a:spcBef>
                <a:spcPts val="0"/>
              </a:spcBef>
              <a:spcAft>
                <a:spcPts val="0"/>
              </a:spcAft>
              <a:buSzPts val="1600"/>
              <a:buChar char="●"/>
            </a:pPr>
            <a:r>
              <a:rPr lang="en" sz="1600" b="1">
                <a:solidFill>
                  <a:schemeClr val="dk1"/>
                </a:solidFill>
              </a:rPr>
              <a:t>Descent with modification</a:t>
            </a:r>
            <a:r>
              <a:rPr lang="en" sz="1600"/>
              <a:t> is when beneficial adaptations are produced in more of the next generation with the same environmental conditions</a:t>
            </a:r>
            <a:endParaRPr sz="1600"/>
          </a:p>
        </p:txBody>
      </p:sp>
      <p:sp>
        <p:nvSpPr>
          <p:cNvPr id="331" name="Google Shape;331;p50"/>
          <p:cNvSpPr txBox="1"/>
          <p:nvPr/>
        </p:nvSpPr>
        <p:spPr>
          <a:xfrm>
            <a:off x="347350" y="4280925"/>
            <a:ext cx="7705200" cy="52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chemeClr val="dk1"/>
                </a:solidFill>
                <a:latin typeface="Lato"/>
                <a:ea typeface="Lato"/>
                <a:cs typeface="Lato"/>
                <a:sym typeface="Lato"/>
              </a:rPr>
              <a:t>Fitness</a:t>
            </a:r>
            <a:r>
              <a:rPr lang="en" sz="1800">
                <a:solidFill>
                  <a:schemeClr val="dk1"/>
                </a:solidFill>
                <a:latin typeface="Lato"/>
                <a:ea typeface="Lato"/>
                <a:cs typeface="Lato"/>
                <a:sym typeface="Lato"/>
              </a:rPr>
              <a:t> </a:t>
            </a:r>
            <a:r>
              <a:rPr lang="en" sz="1800">
                <a:solidFill>
                  <a:schemeClr val="dk2"/>
                </a:solidFill>
                <a:latin typeface="Lato"/>
                <a:ea typeface="Lato"/>
                <a:cs typeface="Lato"/>
                <a:sym typeface="Lato"/>
              </a:rPr>
              <a:t>is a measure of the ability to survive and reproduce. </a:t>
            </a:r>
            <a:endParaRPr sz="18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Early Ideas About Evolution</a:t>
            </a:r>
            <a:endParaRPr/>
          </a:p>
        </p:txBody>
      </p:sp>
      <p:sp>
        <p:nvSpPr>
          <p:cNvPr id="88" name="Google Shape;88;p16"/>
          <p:cNvSpPr txBox="1">
            <a:spLocks noGrp="1"/>
          </p:cNvSpPr>
          <p:nvPr>
            <p:ph type="body" idx="1"/>
          </p:nvPr>
        </p:nvSpPr>
        <p:spPr>
          <a:xfrm>
            <a:off x="3898603" y="1428738"/>
            <a:ext cx="48738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were theories of biological and geologic change before Darwin. </a:t>
            </a:r>
            <a:endParaRPr/>
          </a:p>
          <a:p>
            <a:pPr marL="0" lvl="0" indent="0" algn="l" rtl="0">
              <a:spcBef>
                <a:spcPts val="1600"/>
              </a:spcBef>
              <a:spcAft>
                <a:spcPts val="0"/>
              </a:spcAft>
              <a:buNone/>
            </a:pPr>
            <a:r>
              <a:rPr lang="en" b="1">
                <a:solidFill>
                  <a:schemeClr val="dk1"/>
                </a:solidFill>
              </a:rPr>
              <a:t>Evolution</a:t>
            </a:r>
            <a:r>
              <a:rPr lang="en">
                <a:solidFill>
                  <a:schemeClr val="dk1"/>
                </a:solidFill>
              </a:rPr>
              <a:t> </a:t>
            </a:r>
            <a:r>
              <a:rPr lang="en"/>
              <a:t>is the process of biological change by which descendants come to differ from their ancestors. </a:t>
            </a:r>
            <a:endParaRPr/>
          </a:p>
          <a:p>
            <a:pPr marL="0" lvl="0" indent="0" algn="l" rtl="0">
              <a:spcBef>
                <a:spcPts val="1600"/>
              </a:spcBef>
              <a:spcAft>
                <a:spcPts val="1600"/>
              </a:spcAft>
              <a:buNone/>
            </a:pPr>
            <a:r>
              <a:rPr lang="en"/>
              <a:t>Most of today’s understanding of evolution is based on Darwin’s work in the 1800’s, but he did not come up with the idea.</a:t>
            </a:r>
            <a:endParaRPr/>
          </a:p>
        </p:txBody>
      </p:sp>
      <p:pic>
        <p:nvPicPr>
          <p:cNvPr id="89" name="Google Shape;89;p16"/>
          <p:cNvPicPr preferRelativeResize="0"/>
          <p:nvPr/>
        </p:nvPicPr>
        <p:blipFill>
          <a:blip r:embed="rId3">
            <a:alphaModFix/>
          </a:blip>
          <a:stretch>
            <a:fillRect/>
          </a:stretch>
        </p:blipFill>
        <p:spPr>
          <a:xfrm>
            <a:off x="519800" y="1312725"/>
            <a:ext cx="2691056" cy="3234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6" name="Google Shape;336;p51"/>
          <p:cNvGrpSpPr/>
          <p:nvPr/>
        </p:nvGrpSpPr>
        <p:grpSpPr>
          <a:xfrm>
            <a:off x="645363" y="0"/>
            <a:ext cx="7853264" cy="5143500"/>
            <a:chOff x="645363" y="0"/>
            <a:chExt cx="7853264" cy="5143500"/>
          </a:xfrm>
        </p:grpSpPr>
        <p:pic>
          <p:nvPicPr>
            <p:cNvPr id="337" name="Google Shape;337;p51"/>
            <p:cNvPicPr preferRelativeResize="0"/>
            <p:nvPr/>
          </p:nvPicPr>
          <p:blipFill rotWithShape="1">
            <a:blip r:embed="rId3">
              <a:alphaModFix/>
            </a:blip>
            <a:srcRect b="4461"/>
            <a:stretch/>
          </p:blipFill>
          <p:spPr>
            <a:xfrm>
              <a:off x="645363" y="0"/>
              <a:ext cx="7853264" cy="5143500"/>
            </a:xfrm>
            <a:prstGeom prst="rect">
              <a:avLst/>
            </a:prstGeom>
            <a:noFill/>
            <a:ln>
              <a:noFill/>
            </a:ln>
          </p:spPr>
        </p:pic>
        <p:sp>
          <p:nvSpPr>
            <p:cNvPr id="338" name="Google Shape;338;p51"/>
            <p:cNvSpPr/>
            <p:nvPr/>
          </p:nvSpPr>
          <p:spPr>
            <a:xfrm>
              <a:off x="645375" y="4204500"/>
              <a:ext cx="4000500" cy="9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Adaptations as a compromise</a:t>
            </a:r>
            <a:endParaRPr/>
          </a:p>
        </p:txBody>
      </p:sp>
      <p:pic>
        <p:nvPicPr>
          <p:cNvPr id="344" name="Google Shape;344;p52"/>
          <p:cNvPicPr preferRelativeResize="0"/>
          <p:nvPr/>
        </p:nvPicPr>
        <p:blipFill>
          <a:blip r:embed="rId3">
            <a:alphaModFix/>
          </a:blip>
          <a:stretch>
            <a:fillRect/>
          </a:stretch>
        </p:blipFill>
        <p:spPr>
          <a:xfrm>
            <a:off x="1041150" y="1385450"/>
            <a:ext cx="7061700" cy="306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55"/>
        <p:cNvGrpSpPr/>
        <p:nvPr/>
      </p:nvGrpSpPr>
      <p:grpSpPr>
        <a:xfrm>
          <a:off x="0" y="0"/>
          <a:ext cx="0" cy="0"/>
          <a:chOff x="0" y="0"/>
          <a:chExt cx="0" cy="0"/>
        </a:xfrm>
      </p:grpSpPr>
      <p:sp>
        <p:nvSpPr>
          <p:cNvPr id="356" name="Google Shape;356;p54"/>
          <p:cNvSpPr txBox="1">
            <a:spLocks noGrp="1"/>
          </p:cNvSpPr>
          <p:nvPr>
            <p:ph type="title"/>
          </p:nvPr>
        </p:nvSpPr>
        <p:spPr>
          <a:xfrm>
            <a:off x="2025250" y="575950"/>
            <a:ext cx="68592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11.2 Natural Selection in Populations</a:t>
            </a:r>
            <a:endParaRPr/>
          </a:p>
        </p:txBody>
      </p:sp>
      <p:sp>
        <p:nvSpPr>
          <p:cNvPr id="357" name="Google Shape;357;p54"/>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Explain how natural selection affects distribution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Compare and contrast normal distribution, directional selection, stabilizing selection, and disruptive selection</a:t>
            </a:r>
            <a:endParaRPr sz="2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Normal Distribution</a:t>
            </a:r>
            <a:endParaRPr/>
          </a:p>
        </p:txBody>
      </p:sp>
      <p:sp>
        <p:nvSpPr>
          <p:cNvPr id="363" name="Google Shape;363;p55"/>
          <p:cNvSpPr txBox="1">
            <a:spLocks noGrp="1"/>
          </p:cNvSpPr>
          <p:nvPr>
            <p:ph type="body" idx="1"/>
          </p:nvPr>
        </p:nvSpPr>
        <p:spPr>
          <a:xfrm>
            <a:off x="5725350" y="1211346"/>
            <a:ext cx="3077700" cy="203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a:t>
            </a:r>
            <a:r>
              <a:rPr lang="en" b="1">
                <a:solidFill>
                  <a:schemeClr val="dk1"/>
                </a:solidFill>
              </a:rPr>
              <a:t>normal distribution</a:t>
            </a:r>
            <a:r>
              <a:rPr lang="en"/>
              <a:t> is when organized data shows the highest frequency in the middle and the lowest frequency at both ends, or extremes.</a:t>
            </a:r>
            <a:endParaRPr/>
          </a:p>
        </p:txBody>
      </p:sp>
      <p:pic>
        <p:nvPicPr>
          <p:cNvPr id="364" name="Google Shape;364;p55"/>
          <p:cNvPicPr preferRelativeResize="0"/>
          <p:nvPr/>
        </p:nvPicPr>
        <p:blipFill>
          <a:blip r:embed="rId3">
            <a:alphaModFix/>
          </a:blip>
          <a:stretch>
            <a:fillRect/>
          </a:stretch>
        </p:blipFill>
        <p:spPr>
          <a:xfrm>
            <a:off x="295275" y="1211350"/>
            <a:ext cx="5183250" cy="3192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6"/>
          <p:cNvSpPr txBox="1">
            <a:spLocks noGrp="1"/>
          </p:cNvSpPr>
          <p:nvPr>
            <p:ph type="title"/>
          </p:nvPr>
        </p:nvSpPr>
        <p:spPr>
          <a:xfrm>
            <a:off x="2066175" y="575950"/>
            <a:ext cx="66558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Selection and Distribution</a:t>
            </a:r>
            <a:endParaRPr/>
          </a:p>
        </p:txBody>
      </p:sp>
      <p:sp>
        <p:nvSpPr>
          <p:cNvPr id="370" name="Google Shape;370;p56"/>
          <p:cNvSpPr txBox="1">
            <a:spLocks noGrp="1"/>
          </p:cNvSpPr>
          <p:nvPr>
            <p:ph type="body" idx="1"/>
          </p:nvPr>
        </p:nvSpPr>
        <p:spPr>
          <a:xfrm>
            <a:off x="4990550" y="1346125"/>
            <a:ext cx="3690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Microevolution</a:t>
            </a:r>
            <a:r>
              <a:rPr lang="en"/>
              <a:t> is the observable change in the allele frequencies of a population over time. Natural selection is one process that can lead to microevolution. </a:t>
            </a:r>
            <a:endParaRPr/>
          </a:p>
          <a:p>
            <a:pPr marL="0" lvl="0" indent="0" algn="l" rtl="0">
              <a:spcBef>
                <a:spcPts val="1600"/>
              </a:spcBef>
              <a:spcAft>
                <a:spcPts val="1600"/>
              </a:spcAft>
              <a:buNone/>
            </a:pPr>
            <a:r>
              <a:rPr lang="en"/>
              <a:t>This can be achieved through directional, stabilizing, and disruptive selection.</a:t>
            </a:r>
            <a:endParaRPr/>
          </a:p>
        </p:txBody>
      </p:sp>
      <p:pic>
        <p:nvPicPr>
          <p:cNvPr id="371" name="Google Shape;371;p56"/>
          <p:cNvPicPr preferRelativeResize="0"/>
          <p:nvPr/>
        </p:nvPicPr>
        <p:blipFill>
          <a:blip r:embed="rId3">
            <a:alphaModFix/>
          </a:blip>
          <a:stretch>
            <a:fillRect/>
          </a:stretch>
        </p:blipFill>
        <p:spPr>
          <a:xfrm>
            <a:off x="176200" y="1346129"/>
            <a:ext cx="4390500" cy="3137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Directional Selection</a:t>
            </a:r>
            <a:endParaRPr/>
          </a:p>
        </p:txBody>
      </p:sp>
      <p:sp>
        <p:nvSpPr>
          <p:cNvPr id="377" name="Google Shape;377;p57"/>
          <p:cNvSpPr txBox="1">
            <a:spLocks noGrp="1"/>
          </p:cNvSpPr>
          <p:nvPr>
            <p:ph type="body" idx="1"/>
          </p:nvPr>
        </p:nvSpPr>
        <p:spPr>
          <a:xfrm>
            <a:off x="182350" y="1356650"/>
            <a:ext cx="3348900" cy="31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selection favors a phenotype at and extreme end of a range we call it </a:t>
            </a:r>
            <a:r>
              <a:rPr lang="en" b="1">
                <a:solidFill>
                  <a:schemeClr val="dk1"/>
                </a:solidFill>
              </a:rPr>
              <a:t>directional selection</a:t>
            </a:r>
            <a:r>
              <a:rPr lang="en"/>
              <a:t>. </a:t>
            </a:r>
            <a:endParaRPr/>
          </a:p>
          <a:p>
            <a:pPr marL="0" lvl="0" indent="0" algn="l" rtl="0">
              <a:spcBef>
                <a:spcPts val="1600"/>
              </a:spcBef>
              <a:spcAft>
                <a:spcPts val="1600"/>
              </a:spcAft>
              <a:buNone/>
            </a:pPr>
            <a:r>
              <a:rPr lang="en"/>
              <a:t>A good example of this is antibiotic-resistant bacteria. Bacteria that is resistant to certain antibiotics have an extreme advantage and are able to survive and reproduce. </a:t>
            </a:r>
            <a:endParaRPr/>
          </a:p>
        </p:txBody>
      </p:sp>
      <p:pic>
        <p:nvPicPr>
          <p:cNvPr id="378" name="Google Shape;378;p57"/>
          <p:cNvPicPr preferRelativeResize="0"/>
          <p:nvPr/>
        </p:nvPicPr>
        <p:blipFill>
          <a:blip r:embed="rId3">
            <a:alphaModFix/>
          </a:blip>
          <a:stretch>
            <a:fillRect/>
          </a:stretch>
        </p:blipFill>
        <p:spPr>
          <a:xfrm>
            <a:off x="3531250" y="1799763"/>
            <a:ext cx="5374100" cy="2258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Stabilizing Selection</a:t>
            </a:r>
            <a:endParaRPr/>
          </a:p>
        </p:txBody>
      </p:sp>
      <p:sp>
        <p:nvSpPr>
          <p:cNvPr id="384" name="Google Shape;384;p58"/>
          <p:cNvSpPr txBox="1">
            <a:spLocks noGrp="1"/>
          </p:cNvSpPr>
          <p:nvPr>
            <p:ph type="body" idx="1"/>
          </p:nvPr>
        </p:nvSpPr>
        <p:spPr>
          <a:xfrm>
            <a:off x="4776548" y="1345750"/>
            <a:ext cx="39453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Selection that favors the middle phenotype is called </a:t>
            </a:r>
            <a:r>
              <a:rPr lang="en" b="1">
                <a:solidFill>
                  <a:schemeClr val="dk1"/>
                </a:solidFill>
              </a:rPr>
              <a:t>stabilizing selection</a:t>
            </a:r>
            <a:r>
              <a:rPr lang="en"/>
              <a:t>. Both extreme phenotypes are selected against.</a:t>
            </a:r>
            <a:endParaRPr/>
          </a:p>
          <a:p>
            <a:pPr marL="0" lvl="0" indent="0" algn="l" rtl="0">
              <a:spcBef>
                <a:spcPts val="1600"/>
              </a:spcBef>
              <a:spcAft>
                <a:spcPts val="1600"/>
              </a:spcAft>
              <a:buNone/>
            </a:pPr>
            <a:r>
              <a:rPr lang="en"/>
              <a:t>Robins typically lay four eggs. Larger clutches may result in malnourished chicks while smaller clutches may result in no viable offspring. </a:t>
            </a:r>
            <a:endParaRPr/>
          </a:p>
        </p:txBody>
      </p:sp>
      <p:pic>
        <p:nvPicPr>
          <p:cNvPr id="385" name="Google Shape;385;p58"/>
          <p:cNvPicPr preferRelativeResize="0"/>
          <p:nvPr/>
        </p:nvPicPr>
        <p:blipFill rotWithShape="1">
          <a:blip r:embed="rId3">
            <a:alphaModFix/>
          </a:blip>
          <a:srcRect r="43065"/>
          <a:stretch/>
        </p:blipFill>
        <p:spPr>
          <a:xfrm>
            <a:off x="149700" y="1220738"/>
            <a:ext cx="4481112" cy="3252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Disruptive Selection</a:t>
            </a:r>
            <a:endParaRPr/>
          </a:p>
        </p:txBody>
      </p:sp>
      <p:sp>
        <p:nvSpPr>
          <p:cNvPr id="391" name="Google Shape;391;p59"/>
          <p:cNvSpPr txBox="1">
            <a:spLocks noGrp="1"/>
          </p:cNvSpPr>
          <p:nvPr>
            <p:ph type="body" idx="1"/>
          </p:nvPr>
        </p:nvSpPr>
        <p:spPr>
          <a:xfrm>
            <a:off x="354150" y="4187925"/>
            <a:ext cx="8435700" cy="42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Disruptive selection</a:t>
            </a:r>
            <a:r>
              <a:rPr lang="en" b="1"/>
              <a:t> </a:t>
            </a:r>
            <a:r>
              <a:rPr lang="en"/>
              <a:t>favors both extreme phenotypes over the mean. </a:t>
            </a:r>
            <a:endParaRPr/>
          </a:p>
        </p:txBody>
      </p:sp>
      <p:pic>
        <p:nvPicPr>
          <p:cNvPr id="392" name="Google Shape;392;p59"/>
          <p:cNvPicPr preferRelativeResize="0"/>
          <p:nvPr/>
        </p:nvPicPr>
        <p:blipFill>
          <a:blip r:embed="rId3">
            <a:alphaModFix/>
          </a:blip>
          <a:stretch>
            <a:fillRect/>
          </a:stretch>
        </p:blipFill>
        <p:spPr>
          <a:xfrm>
            <a:off x="152400" y="1363750"/>
            <a:ext cx="8839200" cy="238216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11"/>
        <p:cNvGrpSpPr/>
        <p:nvPr/>
      </p:nvGrpSpPr>
      <p:grpSpPr>
        <a:xfrm>
          <a:off x="0" y="0"/>
          <a:ext cx="0" cy="0"/>
          <a:chOff x="0" y="0"/>
          <a:chExt cx="0" cy="0"/>
        </a:xfrm>
      </p:grpSpPr>
      <p:sp>
        <p:nvSpPr>
          <p:cNvPr id="412" name="Google Shape;412;p61"/>
          <p:cNvSpPr txBox="1">
            <a:spLocks noGrp="1"/>
          </p:cNvSpPr>
          <p:nvPr>
            <p:ph type="title"/>
          </p:nvPr>
        </p:nvSpPr>
        <p:spPr>
          <a:xfrm>
            <a:off x="1022900" y="575950"/>
            <a:ext cx="78618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11.1 Genetic Variation Within Populations</a:t>
            </a:r>
            <a:endParaRPr/>
          </a:p>
        </p:txBody>
      </p:sp>
      <p:sp>
        <p:nvSpPr>
          <p:cNvPr id="413" name="Google Shape;413;p61"/>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Describe how genetic variation affects survival</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where genetic variation comes from</a:t>
            </a:r>
            <a:endParaRPr sz="2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Genetic Variation</a:t>
            </a:r>
            <a:endParaRPr/>
          </a:p>
        </p:txBody>
      </p:sp>
      <p:sp>
        <p:nvSpPr>
          <p:cNvPr id="419" name="Google Shape;419;p62"/>
          <p:cNvSpPr txBox="1">
            <a:spLocks noGrp="1"/>
          </p:cNvSpPr>
          <p:nvPr>
            <p:ph type="body" idx="1"/>
          </p:nvPr>
        </p:nvSpPr>
        <p:spPr>
          <a:xfrm>
            <a:off x="175131" y="1350850"/>
            <a:ext cx="314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b="1">
                <a:solidFill>
                  <a:schemeClr val="dk1"/>
                </a:solidFill>
              </a:rPr>
              <a:t>gene pool</a:t>
            </a:r>
            <a:r>
              <a:rPr lang="en"/>
              <a:t> is made up of all of the alleles of all of the individuals in a population. </a:t>
            </a:r>
            <a:endParaRPr/>
          </a:p>
          <a:p>
            <a:pPr marL="0" lvl="0" indent="0" algn="l" rtl="0">
              <a:spcBef>
                <a:spcPts val="1600"/>
              </a:spcBef>
              <a:spcAft>
                <a:spcPts val="1600"/>
              </a:spcAft>
              <a:buNone/>
            </a:pPr>
            <a:r>
              <a:rPr lang="en"/>
              <a:t>An </a:t>
            </a:r>
            <a:r>
              <a:rPr lang="en" b="1">
                <a:solidFill>
                  <a:schemeClr val="dk1"/>
                </a:solidFill>
              </a:rPr>
              <a:t>allele frequency</a:t>
            </a:r>
            <a:r>
              <a:rPr lang="en"/>
              <a:t> is a measure of how common an allele is in a population.</a:t>
            </a:r>
            <a:endParaRPr/>
          </a:p>
        </p:txBody>
      </p:sp>
      <p:pic>
        <p:nvPicPr>
          <p:cNvPr id="420" name="Google Shape;420;p62"/>
          <p:cNvPicPr preferRelativeResize="0"/>
          <p:nvPr/>
        </p:nvPicPr>
        <p:blipFill rotWithShape="1">
          <a:blip r:embed="rId3">
            <a:alphaModFix/>
          </a:blip>
          <a:srcRect l="2549" t="23596" r="4401" b="15050"/>
          <a:stretch/>
        </p:blipFill>
        <p:spPr>
          <a:xfrm>
            <a:off x="3316725" y="1517550"/>
            <a:ext cx="5397449" cy="266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Species</a:t>
            </a:r>
            <a:endParaRPr/>
          </a:p>
        </p:txBody>
      </p:sp>
      <p:sp>
        <p:nvSpPr>
          <p:cNvPr id="95" name="Google Shape;95;p17"/>
          <p:cNvSpPr txBox="1">
            <a:spLocks noGrp="1"/>
          </p:cNvSpPr>
          <p:nvPr>
            <p:ph type="body" idx="1"/>
          </p:nvPr>
        </p:nvSpPr>
        <p:spPr>
          <a:xfrm>
            <a:off x="3572025" y="1289625"/>
            <a:ext cx="5353500" cy="33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b="1">
                <a:solidFill>
                  <a:schemeClr val="dk1"/>
                </a:solidFill>
              </a:rPr>
              <a:t>species</a:t>
            </a:r>
            <a:r>
              <a:rPr lang="en">
                <a:solidFill>
                  <a:schemeClr val="dk1"/>
                </a:solidFill>
              </a:rPr>
              <a:t> </a:t>
            </a:r>
            <a:r>
              <a:rPr lang="en"/>
              <a:t>is a group of organisms that can reproduce and have </a:t>
            </a:r>
            <a:r>
              <a:rPr lang="en">
                <a:solidFill>
                  <a:schemeClr val="accent1"/>
                </a:solidFill>
              </a:rPr>
              <a:t>fertile</a:t>
            </a:r>
            <a:r>
              <a:rPr lang="en"/>
              <a:t> offspring. The system was created in the 1700’s by a botanist named Carolus Linnaeus. </a:t>
            </a:r>
            <a:endParaRPr/>
          </a:p>
          <a:p>
            <a:pPr marL="0" lvl="0" indent="0" algn="l" rtl="0">
              <a:spcBef>
                <a:spcPts val="1600"/>
              </a:spcBef>
              <a:spcAft>
                <a:spcPts val="0"/>
              </a:spcAft>
              <a:buNone/>
            </a:pPr>
            <a:r>
              <a:rPr lang="en"/>
              <a:t>Linnaeus grouped organisms by physical similarities. This system shows evolutionary relationships and is still in use today.</a:t>
            </a:r>
            <a:endParaRPr/>
          </a:p>
          <a:p>
            <a:pPr marL="0" lvl="0" indent="0" algn="l" rtl="0">
              <a:spcBef>
                <a:spcPts val="1600"/>
              </a:spcBef>
              <a:spcAft>
                <a:spcPts val="1600"/>
              </a:spcAft>
              <a:buNone/>
            </a:pPr>
            <a:r>
              <a:rPr lang="en"/>
              <a:t>During his time, it was believed that organisms on Earth did not change, but he proposed the opposite. </a:t>
            </a:r>
            <a:endParaRPr/>
          </a:p>
        </p:txBody>
      </p:sp>
      <p:pic>
        <p:nvPicPr>
          <p:cNvPr id="96" name="Google Shape;96;p17"/>
          <p:cNvPicPr preferRelativeResize="0"/>
          <p:nvPr/>
        </p:nvPicPr>
        <p:blipFill>
          <a:blip r:embed="rId3">
            <a:alphaModFix/>
          </a:blip>
          <a:stretch>
            <a:fillRect/>
          </a:stretch>
        </p:blipFill>
        <p:spPr>
          <a:xfrm>
            <a:off x="499375" y="1377688"/>
            <a:ext cx="2607125" cy="3213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3"/>
          <p:cNvSpPr txBox="1">
            <a:spLocks noGrp="1"/>
          </p:cNvSpPr>
          <p:nvPr>
            <p:ph type="title"/>
          </p:nvPr>
        </p:nvSpPr>
        <p:spPr>
          <a:xfrm>
            <a:off x="333375" y="575950"/>
            <a:ext cx="8388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Mutation</a:t>
            </a:r>
            <a:endParaRPr/>
          </a:p>
        </p:txBody>
      </p:sp>
      <p:sp>
        <p:nvSpPr>
          <p:cNvPr id="426" name="Google Shape;426;p63"/>
          <p:cNvSpPr txBox="1">
            <a:spLocks noGrp="1"/>
          </p:cNvSpPr>
          <p:nvPr>
            <p:ph type="body" idx="1"/>
          </p:nvPr>
        </p:nvSpPr>
        <p:spPr>
          <a:xfrm>
            <a:off x="4655350" y="681000"/>
            <a:ext cx="4257300" cy="39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Mutation </a:t>
            </a:r>
            <a:r>
              <a:rPr lang="en"/>
              <a:t>A random change in the genetic code produced by a mistake in the copying process</a:t>
            </a:r>
            <a:endParaRPr/>
          </a:p>
          <a:p>
            <a:pPr marL="0" lvl="0" indent="0" algn="l" rtl="0">
              <a:spcBef>
                <a:spcPts val="1600"/>
              </a:spcBef>
              <a:spcAft>
                <a:spcPts val="0"/>
              </a:spcAft>
              <a:buNone/>
            </a:pPr>
            <a:r>
              <a:rPr lang="en" sz="1600">
                <a:solidFill>
                  <a:srgbClr val="0080FF"/>
                </a:solidFill>
              </a:rPr>
              <a:t>When mutations occur in cells responsible for reproduction (gametes) those mutations can be passed on to the next generation.</a:t>
            </a:r>
            <a:endParaRPr sz="1600">
              <a:solidFill>
                <a:srgbClr val="0080FF"/>
              </a:solidFill>
            </a:endParaRPr>
          </a:p>
          <a:p>
            <a:pPr marL="0" lvl="0" indent="0" algn="l" rtl="0">
              <a:spcBef>
                <a:spcPts val="1600"/>
              </a:spcBef>
              <a:spcAft>
                <a:spcPts val="1600"/>
              </a:spcAft>
              <a:buNone/>
            </a:pPr>
            <a:r>
              <a:rPr lang="en" sz="1600">
                <a:solidFill>
                  <a:srgbClr val="0080FF"/>
                </a:solidFill>
              </a:rPr>
              <a:t>Sometimes a mutation improves an organism’s chance of survival or reproduction. If such a mutation is passed along to the next generation, it adds new genetic diversity to the population.</a:t>
            </a:r>
            <a:endParaRPr sz="1600">
              <a:solidFill>
                <a:srgbClr val="0080FF"/>
              </a:solidFill>
            </a:endParaRPr>
          </a:p>
        </p:txBody>
      </p:sp>
      <p:sp>
        <p:nvSpPr>
          <p:cNvPr id="427" name="Google Shape;427;p63"/>
          <p:cNvSpPr txBox="1"/>
          <p:nvPr/>
        </p:nvSpPr>
        <p:spPr>
          <a:xfrm>
            <a:off x="333375" y="4217500"/>
            <a:ext cx="3822000" cy="44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https://www.syfy.com/syfywire/marvels-return-of-wolverine-miniseries-gives-logan-new-abilities</a:t>
            </a:r>
            <a:endParaRPr sz="1000"/>
          </a:p>
        </p:txBody>
      </p:sp>
      <p:pic>
        <p:nvPicPr>
          <p:cNvPr id="428" name="Google Shape;428;p63"/>
          <p:cNvPicPr preferRelativeResize="0"/>
          <p:nvPr/>
        </p:nvPicPr>
        <p:blipFill rotWithShape="1">
          <a:blip r:embed="rId3">
            <a:alphaModFix/>
          </a:blip>
          <a:srcRect l="7686" r="13230"/>
          <a:stretch/>
        </p:blipFill>
        <p:spPr>
          <a:xfrm>
            <a:off x="333375" y="1435175"/>
            <a:ext cx="3821901" cy="2713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4"/>
          <p:cNvSpPr txBox="1">
            <a:spLocks noGrp="1"/>
          </p:cNvSpPr>
          <p:nvPr>
            <p:ph type="title"/>
          </p:nvPr>
        </p:nvSpPr>
        <p:spPr>
          <a:xfrm>
            <a:off x="333375" y="347350"/>
            <a:ext cx="8388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Recombination</a:t>
            </a:r>
            <a:endParaRPr/>
          </a:p>
        </p:txBody>
      </p:sp>
      <p:sp>
        <p:nvSpPr>
          <p:cNvPr id="434" name="Google Shape;434;p64"/>
          <p:cNvSpPr txBox="1">
            <a:spLocks noGrp="1"/>
          </p:cNvSpPr>
          <p:nvPr>
            <p:ph type="body" idx="1"/>
          </p:nvPr>
        </p:nvSpPr>
        <p:spPr>
          <a:xfrm>
            <a:off x="178600" y="909975"/>
            <a:ext cx="4505100" cy="399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dk1"/>
                </a:solidFill>
              </a:rPr>
              <a:t>Recombination </a:t>
            </a:r>
            <a:r>
              <a:rPr lang="en" sz="1600">
                <a:solidFill>
                  <a:srgbClr val="010001"/>
                </a:solidFill>
              </a:rPr>
              <a:t> The genetic process by which one chromosome breaks off and attaches to another chromosome during reproductive cell division. (CROSSING-OVER)</a:t>
            </a:r>
            <a:endParaRPr sz="1600">
              <a:solidFill>
                <a:srgbClr val="010001"/>
              </a:solidFill>
            </a:endParaRPr>
          </a:p>
          <a:p>
            <a:pPr marL="0" lvl="0" indent="0" algn="l" rtl="0">
              <a:lnSpc>
                <a:spcPct val="100000"/>
              </a:lnSpc>
              <a:spcBef>
                <a:spcPts val="0"/>
              </a:spcBef>
              <a:spcAft>
                <a:spcPts val="0"/>
              </a:spcAft>
              <a:buNone/>
            </a:pPr>
            <a:endParaRPr sz="1600">
              <a:solidFill>
                <a:srgbClr val="010001"/>
              </a:solidFill>
            </a:endParaRPr>
          </a:p>
          <a:p>
            <a:pPr marL="0" lvl="0" indent="0" algn="l" rtl="0">
              <a:lnSpc>
                <a:spcPct val="100000"/>
              </a:lnSpc>
              <a:spcBef>
                <a:spcPts val="0"/>
              </a:spcBef>
              <a:spcAft>
                <a:spcPts val="0"/>
              </a:spcAft>
              <a:buNone/>
            </a:pPr>
            <a:r>
              <a:rPr lang="en" sz="1600">
                <a:solidFill>
                  <a:srgbClr val="010001"/>
                </a:solidFill>
              </a:rPr>
              <a:t>This process does not create new genes, but brings together new combinations of alleles on a chromosome, producing new traits.</a:t>
            </a:r>
            <a:endParaRPr sz="1600">
              <a:solidFill>
                <a:srgbClr val="010001"/>
              </a:solidFill>
            </a:endParaRPr>
          </a:p>
          <a:p>
            <a:pPr marL="0" lvl="0" indent="0" algn="l" rtl="0">
              <a:lnSpc>
                <a:spcPct val="100000"/>
              </a:lnSpc>
              <a:spcBef>
                <a:spcPts val="0"/>
              </a:spcBef>
              <a:spcAft>
                <a:spcPts val="0"/>
              </a:spcAft>
              <a:buNone/>
            </a:pPr>
            <a:endParaRPr sz="1600">
              <a:solidFill>
                <a:srgbClr val="010001"/>
              </a:solidFill>
            </a:endParaRPr>
          </a:p>
          <a:p>
            <a:pPr marL="0" lvl="0" indent="0" algn="l" rtl="0">
              <a:lnSpc>
                <a:spcPct val="100000"/>
              </a:lnSpc>
              <a:spcBef>
                <a:spcPts val="0"/>
              </a:spcBef>
              <a:spcAft>
                <a:spcPts val="0"/>
              </a:spcAft>
              <a:buNone/>
            </a:pPr>
            <a:r>
              <a:rPr lang="en" sz="1600">
                <a:solidFill>
                  <a:srgbClr val="010001"/>
                </a:solidFill>
              </a:rPr>
              <a:t>For example, the human immune system must battle a large variety of viruses and bacteria that regularly attempt to invade the body. Recombination allows new allele combinations to come together, which provides new immune defenses.</a:t>
            </a:r>
            <a:endParaRPr sz="1600">
              <a:solidFill>
                <a:srgbClr val="010001"/>
              </a:solidFill>
            </a:endParaRPr>
          </a:p>
          <a:p>
            <a:pPr marL="0" lvl="0" indent="0" algn="l" rtl="0">
              <a:spcBef>
                <a:spcPts val="0"/>
              </a:spcBef>
              <a:spcAft>
                <a:spcPts val="1600"/>
              </a:spcAft>
              <a:buNone/>
            </a:pPr>
            <a:endParaRPr sz="1600" b="1">
              <a:solidFill>
                <a:schemeClr val="dk1"/>
              </a:solidFill>
            </a:endParaRPr>
          </a:p>
        </p:txBody>
      </p:sp>
      <p:sp>
        <p:nvSpPr>
          <p:cNvPr id="435" name="Google Shape;435;p64"/>
          <p:cNvSpPr txBox="1"/>
          <p:nvPr/>
        </p:nvSpPr>
        <p:spPr>
          <a:xfrm>
            <a:off x="4733375" y="4293375"/>
            <a:ext cx="3988500" cy="32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https://learn.genetics.utah.edu/content/pigeons/geneticlinkage/</a:t>
            </a:r>
            <a:endParaRPr sz="1000"/>
          </a:p>
        </p:txBody>
      </p:sp>
      <p:pic>
        <p:nvPicPr>
          <p:cNvPr id="436" name="Google Shape;436;p64"/>
          <p:cNvPicPr preferRelativeResize="0"/>
          <p:nvPr/>
        </p:nvPicPr>
        <p:blipFill>
          <a:blip r:embed="rId3">
            <a:alphaModFix/>
          </a:blip>
          <a:stretch>
            <a:fillRect/>
          </a:stretch>
        </p:blipFill>
        <p:spPr>
          <a:xfrm>
            <a:off x="4788474" y="728350"/>
            <a:ext cx="4075506" cy="35650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40"/>
        <p:cNvGrpSpPr/>
        <p:nvPr/>
      </p:nvGrpSpPr>
      <p:grpSpPr>
        <a:xfrm>
          <a:off x="0" y="0"/>
          <a:ext cx="0" cy="0"/>
          <a:chOff x="0" y="0"/>
          <a:chExt cx="0" cy="0"/>
        </a:xfrm>
      </p:grpSpPr>
      <p:sp>
        <p:nvSpPr>
          <p:cNvPr id="441" name="Google Shape;441;p65"/>
          <p:cNvSpPr txBox="1">
            <a:spLocks noGrp="1"/>
          </p:cNvSpPr>
          <p:nvPr>
            <p:ph type="title"/>
          </p:nvPr>
        </p:nvSpPr>
        <p:spPr>
          <a:xfrm>
            <a:off x="2188900" y="575950"/>
            <a:ext cx="669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11.3 Other Mechanisms of Evolution</a:t>
            </a:r>
            <a:endParaRPr/>
          </a:p>
        </p:txBody>
      </p:sp>
      <p:sp>
        <p:nvSpPr>
          <p:cNvPr id="442" name="Google Shape;442;p65"/>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Describe the effects of gene flow </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Describe the effects of genetic drift with both the bottleneck effect and founder effect</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Describe sexual selection</a:t>
            </a:r>
            <a:endParaRPr sz="24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6"/>
          <p:cNvSpPr txBox="1">
            <a:spLocks noGrp="1"/>
          </p:cNvSpPr>
          <p:nvPr>
            <p:ph type="title" idx="4294967295"/>
          </p:nvPr>
        </p:nvSpPr>
        <p:spPr>
          <a:xfrm>
            <a:off x="423800" y="113975"/>
            <a:ext cx="27672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 Flow</a:t>
            </a:r>
            <a:endParaRPr/>
          </a:p>
        </p:txBody>
      </p:sp>
      <p:sp>
        <p:nvSpPr>
          <p:cNvPr id="448" name="Google Shape;448;p66"/>
          <p:cNvSpPr txBox="1">
            <a:spLocks noGrp="1"/>
          </p:cNvSpPr>
          <p:nvPr>
            <p:ph type="body" idx="4294967295"/>
          </p:nvPr>
        </p:nvSpPr>
        <p:spPr>
          <a:xfrm>
            <a:off x="4619625" y="602375"/>
            <a:ext cx="4111500" cy="4375800"/>
          </a:xfrm>
          <a:prstGeom prst="rect">
            <a:avLst/>
          </a:prstGeom>
          <a:noFill/>
          <a:ln>
            <a:noFill/>
          </a:ln>
        </p:spPr>
        <p:txBody>
          <a:bodyPr spcFirstLastPara="1" wrap="square" lIns="32750" tIns="32750" rIns="32750" bIns="32750" anchor="t" anchorCtr="0">
            <a:noAutofit/>
          </a:bodyPr>
          <a:lstStyle/>
          <a:p>
            <a:pPr marL="0" lvl="0" indent="0" algn="l" rtl="0">
              <a:lnSpc>
                <a:spcPct val="100000"/>
              </a:lnSpc>
              <a:spcBef>
                <a:spcPts val="0"/>
              </a:spcBef>
              <a:spcAft>
                <a:spcPts val="0"/>
              </a:spcAft>
              <a:buNone/>
            </a:pPr>
            <a:r>
              <a:rPr lang="en" b="1">
                <a:solidFill>
                  <a:srgbClr val="010001"/>
                </a:solidFill>
              </a:rPr>
              <a:t>Evolution by gene flow. </a:t>
            </a:r>
            <a:endParaRPr b="1">
              <a:solidFill>
                <a:srgbClr val="010001"/>
              </a:solidFill>
            </a:endParaRPr>
          </a:p>
          <a:p>
            <a:pPr marL="0" lvl="0" indent="0" algn="l" rtl="0">
              <a:lnSpc>
                <a:spcPct val="115000"/>
              </a:lnSpc>
              <a:spcBef>
                <a:spcPts val="0"/>
              </a:spcBef>
              <a:spcAft>
                <a:spcPts val="0"/>
              </a:spcAft>
              <a:buClr>
                <a:schemeClr val="dk2"/>
              </a:buClr>
              <a:buFont typeface="Arial"/>
              <a:buNone/>
            </a:pPr>
            <a:r>
              <a:rPr lang="en">
                <a:solidFill>
                  <a:srgbClr val="010001"/>
                </a:solidFill>
              </a:rPr>
              <a:t>As the Florida panther declined in population</a:t>
            </a:r>
            <a:r>
              <a:rPr lang="en"/>
              <a:t> </a:t>
            </a:r>
            <a:r>
              <a:rPr lang="en">
                <a:solidFill>
                  <a:srgbClr val="010001"/>
                </a:solidFill>
              </a:rPr>
              <a:t>size, the animals experienced low genetic variation and showed signs of inbreeding, which lead to kinky tails, heart defects, and low sperm counts. With the introduction of eight</a:t>
            </a:r>
            <a:endParaRPr/>
          </a:p>
          <a:p>
            <a:pPr marL="0" lvl="0" indent="0" algn="l" rtl="0">
              <a:lnSpc>
                <a:spcPct val="115000"/>
              </a:lnSpc>
              <a:spcBef>
                <a:spcPts val="0"/>
              </a:spcBef>
              <a:spcAft>
                <a:spcPts val="0"/>
              </a:spcAft>
              <a:buClr>
                <a:schemeClr val="dk2"/>
              </a:buClr>
              <a:buFont typeface="Arial"/>
              <a:buNone/>
            </a:pPr>
            <a:r>
              <a:rPr lang="en">
                <a:solidFill>
                  <a:srgbClr val="010001"/>
                </a:solidFill>
              </a:rPr>
              <a:t>panthers from Texas, the Florida population experienced a decline</a:t>
            </a:r>
            <a:endParaRPr/>
          </a:p>
          <a:p>
            <a:pPr marL="0" lvl="0" indent="0" algn="l" rtl="0">
              <a:lnSpc>
                <a:spcPct val="115000"/>
              </a:lnSpc>
              <a:spcBef>
                <a:spcPts val="0"/>
              </a:spcBef>
              <a:spcAft>
                <a:spcPts val="0"/>
              </a:spcAft>
              <a:buClr>
                <a:schemeClr val="dk2"/>
              </a:buClr>
              <a:buFont typeface="Arial"/>
              <a:buNone/>
            </a:pPr>
            <a:r>
              <a:rPr lang="en">
                <a:solidFill>
                  <a:srgbClr val="010001"/>
                </a:solidFill>
              </a:rPr>
              <a:t>in the prevalence of defects and a growth in population from 30 to 160</a:t>
            </a:r>
            <a:endParaRPr/>
          </a:p>
          <a:p>
            <a:pPr marL="0" lvl="0" indent="0" algn="l" rtl="0">
              <a:lnSpc>
                <a:spcPct val="115000"/>
              </a:lnSpc>
              <a:spcBef>
                <a:spcPts val="0"/>
              </a:spcBef>
              <a:spcAft>
                <a:spcPts val="0"/>
              </a:spcAft>
              <a:buClr>
                <a:schemeClr val="dk2"/>
              </a:buClr>
              <a:buFont typeface="Arial"/>
              <a:buNone/>
            </a:pPr>
            <a:r>
              <a:rPr lang="en">
                <a:solidFill>
                  <a:srgbClr val="010001"/>
                </a:solidFill>
              </a:rPr>
              <a:t>individuals.</a:t>
            </a:r>
            <a:endParaRPr/>
          </a:p>
          <a:p>
            <a:pPr marL="0" lvl="0" indent="0" algn="l" rtl="0">
              <a:lnSpc>
                <a:spcPct val="100000"/>
              </a:lnSpc>
              <a:spcBef>
                <a:spcPts val="0"/>
              </a:spcBef>
              <a:spcAft>
                <a:spcPts val="0"/>
              </a:spcAft>
              <a:buNone/>
            </a:pPr>
            <a:endParaRPr>
              <a:solidFill>
                <a:srgbClr val="0080FF"/>
              </a:solidFill>
            </a:endParaRPr>
          </a:p>
        </p:txBody>
      </p:sp>
      <p:pic>
        <p:nvPicPr>
          <p:cNvPr id="449" name="Google Shape;449;p66"/>
          <p:cNvPicPr preferRelativeResize="0"/>
          <p:nvPr/>
        </p:nvPicPr>
        <p:blipFill rotWithShape="1">
          <a:blip r:embed="rId3">
            <a:alphaModFix/>
          </a:blip>
          <a:srcRect/>
          <a:stretch/>
        </p:blipFill>
        <p:spPr>
          <a:xfrm>
            <a:off x="182000" y="749375"/>
            <a:ext cx="4111400" cy="4228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7"/>
          <p:cNvSpPr txBox="1">
            <a:spLocks noGrp="1"/>
          </p:cNvSpPr>
          <p:nvPr>
            <p:ph type="title"/>
          </p:nvPr>
        </p:nvSpPr>
        <p:spPr>
          <a:xfrm>
            <a:off x="416725" y="579375"/>
            <a:ext cx="31194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Genetic Drift</a:t>
            </a:r>
            <a:endParaRPr/>
          </a:p>
        </p:txBody>
      </p:sp>
      <p:sp>
        <p:nvSpPr>
          <p:cNvPr id="455" name="Google Shape;455;p67"/>
          <p:cNvSpPr txBox="1">
            <a:spLocks noGrp="1"/>
          </p:cNvSpPr>
          <p:nvPr>
            <p:ph type="body" idx="1"/>
          </p:nvPr>
        </p:nvSpPr>
        <p:spPr>
          <a:xfrm>
            <a:off x="416725" y="1443375"/>
            <a:ext cx="8315100" cy="2640600"/>
          </a:xfrm>
          <a:prstGeom prst="rect">
            <a:avLst/>
          </a:prstGeom>
          <a:noFill/>
          <a:ln>
            <a:noFill/>
          </a:ln>
        </p:spPr>
        <p:txBody>
          <a:bodyPr spcFirstLastPara="1" wrap="square" lIns="32750" tIns="32750" rIns="32750" bIns="32750" anchor="t" anchorCtr="0">
            <a:noAutofit/>
          </a:bodyPr>
          <a:lstStyle/>
          <a:p>
            <a:pPr marL="0" lvl="0" indent="0" algn="l" rtl="0">
              <a:lnSpc>
                <a:spcPct val="100000"/>
              </a:lnSpc>
              <a:spcBef>
                <a:spcPts val="0"/>
              </a:spcBef>
              <a:spcAft>
                <a:spcPts val="0"/>
              </a:spcAft>
              <a:buNone/>
            </a:pPr>
            <a:r>
              <a:rPr lang="en" sz="2000" b="1">
                <a:solidFill>
                  <a:schemeClr val="dk1"/>
                </a:solidFill>
              </a:rPr>
              <a:t>Genetic drift</a:t>
            </a:r>
            <a:r>
              <a:rPr lang="en" sz="2000" b="1">
                <a:solidFill>
                  <a:srgbClr val="010001"/>
                </a:solidFill>
              </a:rPr>
              <a:t>  </a:t>
            </a:r>
            <a:r>
              <a:rPr lang="en" sz="2000">
                <a:solidFill>
                  <a:srgbClr val="010001"/>
                </a:solidFill>
              </a:rPr>
              <a:t>A change in the genetic composition of a population over time as a result of random mating.</a:t>
            </a:r>
            <a:endParaRPr sz="2000">
              <a:solidFill>
                <a:srgbClr val="010001"/>
              </a:solidFill>
            </a:endParaRPr>
          </a:p>
          <a:p>
            <a:pPr marL="0" lvl="0" indent="0" algn="l" rtl="0">
              <a:lnSpc>
                <a:spcPct val="100000"/>
              </a:lnSpc>
              <a:spcBef>
                <a:spcPts val="0"/>
              </a:spcBef>
              <a:spcAft>
                <a:spcPts val="0"/>
              </a:spcAft>
              <a:buNone/>
            </a:pPr>
            <a:endParaRPr sz="2000">
              <a:solidFill>
                <a:srgbClr val="010001"/>
              </a:solidFill>
            </a:endParaRPr>
          </a:p>
          <a:p>
            <a:pPr marL="0" lvl="0" indent="0" algn="l" rtl="0">
              <a:lnSpc>
                <a:spcPct val="100000"/>
              </a:lnSpc>
              <a:spcBef>
                <a:spcPts val="0"/>
              </a:spcBef>
              <a:spcAft>
                <a:spcPts val="0"/>
              </a:spcAft>
              <a:buNone/>
            </a:pPr>
            <a:r>
              <a:rPr lang="en" sz="2000">
                <a:solidFill>
                  <a:srgbClr val="0080FF"/>
                </a:solidFill>
              </a:rPr>
              <a:t>Like mutation and gene flow, genetic drift is a nonadaptive, random process.</a:t>
            </a:r>
            <a:endParaRPr sz="2000">
              <a:solidFill>
                <a:srgbClr val="0080FF"/>
              </a:solidFill>
            </a:endParaRPr>
          </a:p>
          <a:p>
            <a:pPr marL="0" lvl="0" indent="0" algn="l" rtl="0">
              <a:lnSpc>
                <a:spcPct val="100000"/>
              </a:lnSpc>
              <a:spcBef>
                <a:spcPts val="0"/>
              </a:spcBef>
              <a:spcAft>
                <a:spcPts val="0"/>
              </a:spcAft>
              <a:buNone/>
            </a:pPr>
            <a:endParaRPr sz="2000">
              <a:solidFill>
                <a:srgbClr val="0080FF"/>
              </a:solidFill>
            </a:endParaRPr>
          </a:p>
          <a:p>
            <a:pPr marL="0" lvl="0" indent="0" algn="l" rtl="0">
              <a:lnSpc>
                <a:spcPct val="100000"/>
              </a:lnSpc>
              <a:spcBef>
                <a:spcPts val="0"/>
              </a:spcBef>
              <a:spcAft>
                <a:spcPts val="0"/>
              </a:spcAft>
              <a:buNone/>
            </a:pPr>
            <a:r>
              <a:rPr lang="en" sz="2000">
                <a:solidFill>
                  <a:srgbClr val="0080FF"/>
                </a:solidFill>
              </a:rPr>
              <a:t>Can be particularly important role in altering the genetic composition of small populations.</a:t>
            </a:r>
            <a:endParaRPr sz="2000">
              <a:solidFill>
                <a:srgbClr val="0080FF"/>
              </a:solidFill>
            </a:endParaRPr>
          </a:p>
          <a:p>
            <a:pPr marL="0" lvl="0" indent="0" algn="l" rtl="0">
              <a:lnSpc>
                <a:spcPct val="100000"/>
              </a:lnSpc>
              <a:spcBef>
                <a:spcPts val="4200"/>
              </a:spcBef>
              <a:spcAft>
                <a:spcPts val="0"/>
              </a:spcAft>
              <a:buClr>
                <a:srgbClr val="010001"/>
              </a:buClr>
              <a:buSzPts val="3600"/>
              <a:buFont typeface="Arial"/>
              <a:buNone/>
            </a:pPr>
            <a:endParaRPr sz="2000">
              <a:solidFill>
                <a:srgbClr val="010001"/>
              </a:solidFill>
            </a:endParaRPr>
          </a:p>
          <a:p>
            <a:pPr marL="0" lvl="0" indent="0" algn="l" rtl="0">
              <a:lnSpc>
                <a:spcPct val="100000"/>
              </a:lnSpc>
              <a:spcBef>
                <a:spcPts val="0"/>
              </a:spcBef>
              <a:spcAft>
                <a:spcPts val="0"/>
              </a:spcAft>
              <a:buNone/>
            </a:pPr>
            <a:endParaRPr sz="2000" b="1">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8"/>
          <p:cNvSpPr txBox="1">
            <a:spLocks noGrp="1"/>
          </p:cNvSpPr>
          <p:nvPr>
            <p:ph type="title" idx="4294967295"/>
          </p:nvPr>
        </p:nvSpPr>
        <p:spPr>
          <a:xfrm>
            <a:off x="149975" y="125875"/>
            <a:ext cx="27672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Genetic Drift</a:t>
            </a:r>
            <a:endParaRPr/>
          </a:p>
        </p:txBody>
      </p:sp>
      <p:sp>
        <p:nvSpPr>
          <p:cNvPr id="461" name="Google Shape;461;p68"/>
          <p:cNvSpPr txBox="1">
            <a:spLocks noGrp="1"/>
          </p:cNvSpPr>
          <p:nvPr>
            <p:ph type="body" idx="4294967295"/>
          </p:nvPr>
        </p:nvSpPr>
        <p:spPr>
          <a:xfrm>
            <a:off x="149975" y="666025"/>
            <a:ext cx="3148200" cy="4347900"/>
          </a:xfrm>
          <a:prstGeom prst="rect">
            <a:avLst/>
          </a:prstGeom>
          <a:noFill/>
          <a:ln>
            <a:noFill/>
          </a:ln>
        </p:spPr>
        <p:txBody>
          <a:bodyPr spcFirstLastPara="1" wrap="square" lIns="32750" tIns="32750" rIns="32750" bIns="32750" anchor="t" anchorCtr="0">
            <a:noAutofit/>
          </a:bodyPr>
          <a:lstStyle/>
          <a:p>
            <a:pPr marL="0" lvl="0" indent="0" algn="l" rtl="0">
              <a:lnSpc>
                <a:spcPct val="100000"/>
              </a:lnSpc>
              <a:spcBef>
                <a:spcPts val="0"/>
              </a:spcBef>
              <a:spcAft>
                <a:spcPts val="0"/>
              </a:spcAft>
              <a:buClr>
                <a:schemeClr val="dk2"/>
              </a:buClr>
              <a:buFont typeface="Arial"/>
              <a:buNone/>
            </a:pPr>
            <a:r>
              <a:rPr lang="en" sz="1600" b="1">
                <a:solidFill>
                  <a:srgbClr val="010001"/>
                </a:solidFill>
              </a:rPr>
              <a:t>Evolution by genetic drift. </a:t>
            </a:r>
            <a:r>
              <a:rPr lang="en" sz="1600">
                <a:solidFill>
                  <a:srgbClr val="010001"/>
                </a:solidFill>
              </a:rPr>
              <a:t>(a) In a small population, some less-common genotypes can be lost by chance as random mating among a small number of individuals can result in the less-common genotype not mating. As a result, the genetic composition can change over time. (b) In a large population, it is more difficult for the less-common genotypes to be lost by chance because the absolute number of these individuals is large. As a result, the genetic composition tends to remain the same over time in larger populations.</a:t>
            </a:r>
            <a:endParaRPr sz="1600"/>
          </a:p>
          <a:p>
            <a:pPr marL="0" lvl="0" indent="0" algn="l" rtl="0">
              <a:lnSpc>
                <a:spcPct val="100000"/>
              </a:lnSpc>
              <a:spcBef>
                <a:spcPts val="0"/>
              </a:spcBef>
              <a:spcAft>
                <a:spcPts val="0"/>
              </a:spcAft>
              <a:buNone/>
            </a:pPr>
            <a:endParaRPr sz="1600" b="1">
              <a:solidFill>
                <a:srgbClr val="010001"/>
              </a:solidFill>
            </a:endParaRPr>
          </a:p>
        </p:txBody>
      </p:sp>
      <p:pic>
        <p:nvPicPr>
          <p:cNvPr id="462" name="Google Shape;462;p68"/>
          <p:cNvPicPr preferRelativeResize="0"/>
          <p:nvPr/>
        </p:nvPicPr>
        <p:blipFill rotWithShape="1">
          <a:blip r:embed="rId3">
            <a:alphaModFix/>
          </a:blip>
          <a:srcRect t="6498"/>
          <a:stretch/>
        </p:blipFill>
        <p:spPr>
          <a:xfrm>
            <a:off x="3364775" y="566328"/>
            <a:ext cx="5633674" cy="385449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9"/>
          <p:cNvSpPr txBox="1">
            <a:spLocks noGrp="1"/>
          </p:cNvSpPr>
          <p:nvPr>
            <p:ph type="title"/>
          </p:nvPr>
        </p:nvSpPr>
        <p:spPr>
          <a:xfrm>
            <a:off x="416725" y="579375"/>
            <a:ext cx="62112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Bottleneck Effect (genetic drift)</a:t>
            </a:r>
            <a:endParaRPr/>
          </a:p>
        </p:txBody>
      </p:sp>
      <p:sp>
        <p:nvSpPr>
          <p:cNvPr id="468" name="Google Shape;468;p69"/>
          <p:cNvSpPr txBox="1">
            <a:spLocks noGrp="1"/>
          </p:cNvSpPr>
          <p:nvPr>
            <p:ph type="body" idx="1"/>
          </p:nvPr>
        </p:nvSpPr>
        <p:spPr>
          <a:xfrm>
            <a:off x="321475" y="1360050"/>
            <a:ext cx="8315100" cy="3414300"/>
          </a:xfrm>
          <a:prstGeom prst="rect">
            <a:avLst/>
          </a:prstGeom>
          <a:noFill/>
          <a:ln>
            <a:noFill/>
          </a:ln>
        </p:spPr>
        <p:txBody>
          <a:bodyPr spcFirstLastPara="1" wrap="square" lIns="32750" tIns="32750" rIns="32750" bIns="32750" anchor="t" anchorCtr="0">
            <a:noAutofit/>
          </a:bodyPr>
          <a:lstStyle/>
          <a:p>
            <a:pPr marL="0" lvl="0" indent="0" algn="l" rtl="0">
              <a:lnSpc>
                <a:spcPct val="100000"/>
              </a:lnSpc>
              <a:spcBef>
                <a:spcPts val="0"/>
              </a:spcBef>
              <a:spcAft>
                <a:spcPts val="0"/>
              </a:spcAft>
              <a:buNone/>
            </a:pPr>
            <a:r>
              <a:rPr lang="en" sz="1600" b="1">
                <a:solidFill>
                  <a:schemeClr val="dk1"/>
                </a:solidFill>
              </a:rPr>
              <a:t>Bottleneck effect</a:t>
            </a:r>
            <a:r>
              <a:rPr lang="en" sz="1600" b="1">
                <a:solidFill>
                  <a:srgbClr val="010001"/>
                </a:solidFill>
              </a:rPr>
              <a:t> </a:t>
            </a:r>
            <a:r>
              <a:rPr lang="en" sz="1600">
                <a:solidFill>
                  <a:srgbClr val="010001"/>
                </a:solidFill>
              </a:rPr>
              <a:t>A reduction in the genetic diversity of a population caused by a reduction in its size.</a:t>
            </a:r>
            <a:endParaRPr sz="1600">
              <a:solidFill>
                <a:srgbClr val="010001"/>
              </a:solidFill>
            </a:endParaRPr>
          </a:p>
          <a:p>
            <a:pPr marL="0" lvl="0" indent="0" algn="l" rtl="0">
              <a:lnSpc>
                <a:spcPct val="100000"/>
              </a:lnSpc>
              <a:spcBef>
                <a:spcPts val="0"/>
              </a:spcBef>
              <a:spcAft>
                <a:spcPts val="0"/>
              </a:spcAft>
              <a:buNone/>
            </a:pPr>
            <a:endParaRPr sz="1600">
              <a:solidFill>
                <a:srgbClr val="010001"/>
              </a:solidFill>
            </a:endParaRPr>
          </a:p>
          <a:p>
            <a:pPr marL="0" lvl="0" indent="0" algn="l" rtl="0">
              <a:lnSpc>
                <a:spcPct val="100000"/>
              </a:lnSpc>
              <a:spcBef>
                <a:spcPts val="0"/>
              </a:spcBef>
              <a:spcAft>
                <a:spcPts val="0"/>
              </a:spcAft>
              <a:buNone/>
            </a:pPr>
            <a:r>
              <a:rPr lang="en" sz="1600">
                <a:solidFill>
                  <a:srgbClr val="0080FF"/>
                </a:solidFill>
              </a:rPr>
              <a:t>Reduced population numbers means reduced genetic variation.</a:t>
            </a:r>
            <a:endParaRPr sz="1600">
              <a:solidFill>
                <a:srgbClr val="0080FF"/>
              </a:solidFill>
            </a:endParaRPr>
          </a:p>
          <a:p>
            <a:pPr marL="0" lvl="0" indent="0" algn="l" rtl="0">
              <a:lnSpc>
                <a:spcPct val="100000"/>
              </a:lnSpc>
              <a:spcBef>
                <a:spcPts val="0"/>
              </a:spcBef>
              <a:spcAft>
                <a:spcPts val="0"/>
              </a:spcAft>
              <a:buNone/>
            </a:pPr>
            <a:endParaRPr sz="1600">
              <a:solidFill>
                <a:srgbClr val="0080FF"/>
              </a:solidFill>
            </a:endParaRPr>
          </a:p>
          <a:p>
            <a:pPr marL="0" lvl="0" indent="0" algn="l" rtl="0">
              <a:lnSpc>
                <a:spcPct val="100000"/>
              </a:lnSpc>
              <a:spcBef>
                <a:spcPts val="0"/>
              </a:spcBef>
              <a:spcAft>
                <a:spcPts val="0"/>
              </a:spcAft>
              <a:buNone/>
            </a:pPr>
            <a:r>
              <a:rPr lang="en" sz="1600">
                <a:solidFill>
                  <a:srgbClr val="0080FF"/>
                </a:solidFill>
              </a:rPr>
              <a:t>Low genetic variation in a population can cause increased risk of disease and low fertility.</a:t>
            </a:r>
            <a:endParaRPr sz="1600">
              <a:solidFill>
                <a:srgbClr val="0080FF"/>
              </a:solidFill>
            </a:endParaRPr>
          </a:p>
          <a:p>
            <a:pPr marL="0" lvl="0" indent="0" algn="l" rtl="0">
              <a:lnSpc>
                <a:spcPct val="100000"/>
              </a:lnSpc>
              <a:spcBef>
                <a:spcPts val="0"/>
              </a:spcBef>
              <a:spcAft>
                <a:spcPts val="0"/>
              </a:spcAft>
              <a:buNone/>
            </a:pPr>
            <a:endParaRPr sz="1600">
              <a:solidFill>
                <a:srgbClr val="0080FF"/>
              </a:solidFill>
            </a:endParaRPr>
          </a:p>
          <a:p>
            <a:pPr marL="0" lvl="0" indent="0" algn="l" rtl="0">
              <a:lnSpc>
                <a:spcPct val="100000"/>
              </a:lnSpc>
              <a:spcBef>
                <a:spcPts val="0"/>
              </a:spcBef>
              <a:spcAft>
                <a:spcPts val="0"/>
              </a:spcAft>
              <a:buNone/>
            </a:pPr>
            <a:r>
              <a:rPr lang="en" sz="1600">
                <a:solidFill>
                  <a:srgbClr val="0080FF"/>
                </a:solidFill>
              </a:rPr>
              <a:t>The bottleneck effect means species are less able to adapt to future environmental changes.</a:t>
            </a:r>
            <a:endParaRPr sz="1600">
              <a:solidFill>
                <a:srgbClr val="0080FF"/>
              </a:solidFill>
            </a:endParaRPr>
          </a:p>
          <a:p>
            <a:pPr marL="0" lvl="0" indent="0" algn="l" rtl="0">
              <a:lnSpc>
                <a:spcPct val="100000"/>
              </a:lnSpc>
              <a:spcBef>
                <a:spcPts val="0"/>
              </a:spcBef>
              <a:spcAft>
                <a:spcPts val="0"/>
              </a:spcAft>
              <a:buNone/>
            </a:pPr>
            <a:endParaRPr sz="1600">
              <a:solidFill>
                <a:srgbClr val="0080FF"/>
              </a:solidFill>
            </a:endParaRPr>
          </a:p>
          <a:p>
            <a:pPr marL="0" lvl="0" indent="0" algn="l" rtl="0">
              <a:lnSpc>
                <a:spcPct val="100000"/>
              </a:lnSpc>
              <a:spcBef>
                <a:spcPts val="0"/>
              </a:spcBef>
              <a:spcAft>
                <a:spcPts val="0"/>
              </a:spcAft>
              <a:buNone/>
            </a:pPr>
            <a:r>
              <a:rPr lang="en" sz="1600">
                <a:solidFill>
                  <a:srgbClr val="0080FF"/>
                </a:solidFill>
              </a:rPr>
              <a:t>Resulting low diversity  can lead to decline and extinction.</a:t>
            </a:r>
            <a:endParaRPr sz="1600">
              <a:solidFill>
                <a:srgbClr val="0080FF"/>
              </a:solidFill>
            </a:endParaRPr>
          </a:p>
          <a:p>
            <a:pPr marL="0" lvl="0" indent="0" algn="l" rtl="0">
              <a:lnSpc>
                <a:spcPct val="100000"/>
              </a:lnSpc>
              <a:spcBef>
                <a:spcPts val="0"/>
              </a:spcBef>
              <a:spcAft>
                <a:spcPts val="0"/>
              </a:spcAft>
              <a:buNone/>
            </a:pPr>
            <a:endParaRPr sz="1600" b="1">
              <a:solidFill>
                <a:srgbClr val="010001"/>
              </a:solidFill>
            </a:endParaRPr>
          </a:p>
          <a:p>
            <a:pPr marL="0" lvl="0" indent="0" algn="l" rtl="0">
              <a:lnSpc>
                <a:spcPct val="100000"/>
              </a:lnSpc>
              <a:spcBef>
                <a:spcPts val="0"/>
              </a:spcBef>
              <a:spcAft>
                <a:spcPts val="0"/>
              </a:spcAft>
              <a:buNone/>
            </a:pPr>
            <a:r>
              <a:rPr lang="en" sz="1600" b="1">
                <a:solidFill>
                  <a:schemeClr val="dk1"/>
                </a:solidFill>
              </a:rPr>
              <a:t>Extinction</a:t>
            </a:r>
            <a:r>
              <a:rPr lang="en" sz="1600">
                <a:solidFill>
                  <a:schemeClr val="dk1"/>
                </a:solidFill>
              </a:rPr>
              <a:t> </a:t>
            </a:r>
            <a:r>
              <a:rPr lang="en" sz="1600">
                <a:solidFill>
                  <a:srgbClr val="010001"/>
                </a:solidFill>
              </a:rPr>
              <a:t> The death of the last member of a species.</a:t>
            </a:r>
            <a:endParaRPr sz="1600">
              <a:solidFill>
                <a:srgbClr val="010001"/>
              </a:solidFill>
            </a:endParaRPr>
          </a:p>
          <a:p>
            <a:pPr marL="0" lvl="0" indent="0" algn="l" rtl="0">
              <a:lnSpc>
                <a:spcPct val="100000"/>
              </a:lnSpc>
              <a:spcBef>
                <a:spcPts val="4200"/>
              </a:spcBef>
              <a:spcAft>
                <a:spcPts val="0"/>
              </a:spcAft>
              <a:buClr>
                <a:srgbClr val="010001"/>
              </a:buClr>
              <a:buSzPts val="3200"/>
              <a:buFont typeface="Arial"/>
              <a:buNone/>
            </a:pPr>
            <a:endParaRPr sz="1600">
              <a:solidFill>
                <a:srgbClr val="010001"/>
              </a:solidFill>
            </a:endParaRPr>
          </a:p>
          <a:p>
            <a:pPr marL="0" lvl="0" indent="0" algn="l" rtl="0">
              <a:lnSpc>
                <a:spcPct val="100000"/>
              </a:lnSpc>
              <a:spcBef>
                <a:spcPts val="0"/>
              </a:spcBef>
              <a:spcAft>
                <a:spcPts val="0"/>
              </a:spcAft>
              <a:buNone/>
            </a:pPr>
            <a:endParaRPr sz="1600" b="1">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0"/>
          <p:cNvSpPr txBox="1">
            <a:spLocks noGrp="1"/>
          </p:cNvSpPr>
          <p:nvPr>
            <p:ph type="title" idx="4294967295"/>
          </p:nvPr>
        </p:nvSpPr>
        <p:spPr>
          <a:xfrm>
            <a:off x="149975" y="125875"/>
            <a:ext cx="3338700" cy="12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Bottleneck Effect</a:t>
            </a:r>
            <a:endParaRPr/>
          </a:p>
          <a:p>
            <a:pPr marL="0" lvl="0" indent="0" algn="l" rtl="0">
              <a:spcBef>
                <a:spcPts val="0"/>
              </a:spcBef>
              <a:spcAft>
                <a:spcPts val="0"/>
              </a:spcAft>
              <a:buClr>
                <a:schemeClr val="dk2"/>
              </a:buClr>
              <a:buSzPts val="1100"/>
              <a:buFont typeface="Arial"/>
              <a:buNone/>
            </a:pPr>
            <a:r>
              <a:rPr lang="en"/>
              <a:t>(genetic drift)</a:t>
            </a:r>
            <a:endParaRPr/>
          </a:p>
        </p:txBody>
      </p:sp>
      <p:sp>
        <p:nvSpPr>
          <p:cNvPr id="474" name="Google Shape;474;p70"/>
          <p:cNvSpPr txBox="1">
            <a:spLocks noGrp="1"/>
          </p:cNvSpPr>
          <p:nvPr>
            <p:ph type="body" idx="4294967295"/>
          </p:nvPr>
        </p:nvSpPr>
        <p:spPr>
          <a:xfrm>
            <a:off x="245225" y="1451825"/>
            <a:ext cx="3148200" cy="2941500"/>
          </a:xfrm>
          <a:prstGeom prst="rect">
            <a:avLst/>
          </a:prstGeom>
          <a:noFill/>
          <a:ln>
            <a:noFill/>
          </a:ln>
        </p:spPr>
        <p:txBody>
          <a:bodyPr spcFirstLastPara="1" wrap="square" lIns="32750" tIns="32750" rIns="32750" bIns="32750" anchor="t" anchorCtr="0">
            <a:noAutofit/>
          </a:bodyPr>
          <a:lstStyle/>
          <a:p>
            <a:pPr marL="0" lvl="0" indent="0" algn="l" rtl="0">
              <a:lnSpc>
                <a:spcPct val="100000"/>
              </a:lnSpc>
              <a:spcBef>
                <a:spcPts val="0"/>
              </a:spcBef>
              <a:spcAft>
                <a:spcPts val="0"/>
              </a:spcAft>
              <a:buClr>
                <a:schemeClr val="dk2"/>
              </a:buClr>
              <a:buFont typeface="Arial"/>
              <a:buNone/>
            </a:pPr>
            <a:r>
              <a:rPr lang="en" b="1">
                <a:solidFill>
                  <a:srgbClr val="010001"/>
                </a:solidFill>
              </a:rPr>
              <a:t>Evolution by the bottleneck effect.</a:t>
            </a:r>
            <a:r>
              <a:rPr lang="en">
                <a:solidFill>
                  <a:srgbClr val="010001"/>
                </a:solidFill>
              </a:rPr>
              <a:t> If a population experiences a drastic decrease in size (goes through a “bottleneck”), some genotypes will be lost, and the genetic composition of the survivors will differ from the composition of the original group.</a:t>
            </a:r>
            <a:endParaRPr/>
          </a:p>
          <a:p>
            <a:pPr marL="0" lvl="0" indent="0" algn="l" rtl="0">
              <a:lnSpc>
                <a:spcPct val="100000"/>
              </a:lnSpc>
              <a:spcBef>
                <a:spcPts val="0"/>
              </a:spcBef>
              <a:spcAft>
                <a:spcPts val="0"/>
              </a:spcAft>
              <a:buNone/>
            </a:pPr>
            <a:endParaRPr b="1">
              <a:solidFill>
                <a:srgbClr val="010001"/>
              </a:solidFill>
            </a:endParaRPr>
          </a:p>
        </p:txBody>
      </p:sp>
      <p:pic>
        <p:nvPicPr>
          <p:cNvPr id="475" name="Google Shape;475;p70"/>
          <p:cNvPicPr preferRelativeResize="0"/>
          <p:nvPr/>
        </p:nvPicPr>
        <p:blipFill rotWithShape="1">
          <a:blip r:embed="rId3">
            <a:alphaModFix/>
          </a:blip>
          <a:srcRect/>
          <a:stretch/>
        </p:blipFill>
        <p:spPr>
          <a:xfrm>
            <a:off x="3831575" y="123750"/>
            <a:ext cx="4999949" cy="49126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1"/>
          <p:cNvSpPr txBox="1">
            <a:spLocks noGrp="1"/>
          </p:cNvSpPr>
          <p:nvPr>
            <p:ph type="title"/>
          </p:nvPr>
        </p:nvSpPr>
        <p:spPr>
          <a:xfrm>
            <a:off x="340525" y="426975"/>
            <a:ext cx="5796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Founder Effect (genetic drift)</a:t>
            </a:r>
            <a:endParaRPr/>
          </a:p>
        </p:txBody>
      </p:sp>
      <p:sp>
        <p:nvSpPr>
          <p:cNvPr id="481" name="Google Shape;481;p71"/>
          <p:cNvSpPr txBox="1">
            <a:spLocks noGrp="1"/>
          </p:cNvSpPr>
          <p:nvPr>
            <p:ph type="body" idx="1"/>
          </p:nvPr>
        </p:nvSpPr>
        <p:spPr>
          <a:xfrm>
            <a:off x="169075" y="1055250"/>
            <a:ext cx="3367200" cy="3414300"/>
          </a:xfrm>
          <a:prstGeom prst="rect">
            <a:avLst/>
          </a:prstGeom>
          <a:noFill/>
          <a:ln>
            <a:noFill/>
          </a:ln>
        </p:spPr>
        <p:txBody>
          <a:bodyPr spcFirstLastPara="1" wrap="square" lIns="32750" tIns="32750" rIns="32750" bIns="32750" anchor="t" anchorCtr="0">
            <a:noAutofit/>
          </a:bodyPr>
          <a:lstStyle/>
          <a:p>
            <a:pPr marL="0" lvl="0" indent="0" algn="l" rtl="0">
              <a:lnSpc>
                <a:spcPct val="100000"/>
              </a:lnSpc>
              <a:spcBef>
                <a:spcPts val="0"/>
              </a:spcBef>
              <a:spcAft>
                <a:spcPts val="0"/>
              </a:spcAft>
              <a:buNone/>
            </a:pPr>
            <a:r>
              <a:rPr lang="en" b="1">
                <a:solidFill>
                  <a:schemeClr val="dk1"/>
                </a:solidFill>
              </a:rPr>
              <a:t>Founder effect</a:t>
            </a:r>
            <a:r>
              <a:rPr lang="en" b="1">
                <a:solidFill>
                  <a:srgbClr val="010001"/>
                </a:solidFill>
              </a:rPr>
              <a:t> </a:t>
            </a:r>
            <a:r>
              <a:rPr lang="en">
                <a:solidFill>
                  <a:srgbClr val="010001"/>
                </a:solidFill>
              </a:rPr>
              <a:t>A change in the genetic composition of a population as a result of descending from a small number of colonizing individuals.</a:t>
            </a:r>
            <a:endParaRPr>
              <a:solidFill>
                <a:srgbClr val="010001"/>
              </a:solidFill>
            </a:endParaRPr>
          </a:p>
          <a:p>
            <a:pPr marL="0" lvl="0" indent="0" algn="l" rtl="0">
              <a:lnSpc>
                <a:spcPct val="100000"/>
              </a:lnSpc>
              <a:spcBef>
                <a:spcPts val="0"/>
              </a:spcBef>
              <a:spcAft>
                <a:spcPts val="0"/>
              </a:spcAft>
              <a:buNone/>
            </a:pPr>
            <a:endParaRPr sz="1400" b="1">
              <a:solidFill>
                <a:schemeClr val="dk1"/>
              </a:solidFill>
            </a:endParaRPr>
          </a:p>
          <a:p>
            <a:pPr marL="0" lvl="0" indent="0" algn="l" rtl="0">
              <a:lnSpc>
                <a:spcPct val="100000"/>
              </a:lnSpc>
              <a:spcBef>
                <a:spcPts val="0"/>
              </a:spcBef>
              <a:spcAft>
                <a:spcPts val="0"/>
              </a:spcAft>
              <a:buClr>
                <a:schemeClr val="dk2"/>
              </a:buClr>
              <a:buFont typeface="Arial"/>
              <a:buNone/>
            </a:pPr>
            <a:r>
              <a:rPr lang="en" sz="1400" b="1">
                <a:solidFill>
                  <a:srgbClr val="010001"/>
                </a:solidFill>
              </a:rPr>
              <a:t>Evolution by the founder effect. </a:t>
            </a:r>
            <a:r>
              <a:rPr lang="en" sz="1400">
                <a:solidFill>
                  <a:srgbClr val="010001"/>
                </a:solidFill>
              </a:rPr>
              <a:t>If a few individuals from a mainland population colonize an island, the genotypes on the island will represent only a subset of the genotypes present in the</a:t>
            </a:r>
            <a:endParaRPr sz="1400"/>
          </a:p>
          <a:p>
            <a:pPr marL="0" lvl="0" indent="0" algn="l" rtl="0">
              <a:lnSpc>
                <a:spcPct val="100000"/>
              </a:lnSpc>
              <a:spcBef>
                <a:spcPts val="0"/>
              </a:spcBef>
              <a:spcAft>
                <a:spcPts val="0"/>
              </a:spcAft>
              <a:buClr>
                <a:schemeClr val="dk2"/>
              </a:buClr>
              <a:buFont typeface="Arial"/>
              <a:buNone/>
            </a:pPr>
            <a:r>
              <a:rPr lang="en" sz="1400">
                <a:solidFill>
                  <a:srgbClr val="010001"/>
                </a:solidFill>
              </a:rPr>
              <a:t>mainland population. As with the bottleneck effect, some genotypes will not be present in the new population.</a:t>
            </a:r>
            <a:endParaRPr sz="1400"/>
          </a:p>
          <a:p>
            <a:pPr marL="0" lvl="0" indent="0" algn="l" rtl="0">
              <a:lnSpc>
                <a:spcPct val="100000"/>
              </a:lnSpc>
              <a:spcBef>
                <a:spcPts val="0"/>
              </a:spcBef>
              <a:spcAft>
                <a:spcPts val="0"/>
              </a:spcAft>
              <a:buNone/>
            </a:pPr>
            <a:endParaRPr b="1">
              <a:solidFill>
                <a:schemeClr val="dk1"/>
              </a:solidFill>
            </a:endParaRPr>
          </a:p>
        </p:txBody>
      </p:sp>
      <p:pic>
        <p:nvPicPr>
          <p:cNvPr id="482" name="Google Shape;482;p71"/>
          <p:cNvPicPr preferRelativeResize="0"/>
          <p:nvPr/>
        </p:nvPicPr>
        <p:blipFill rotWithShape="1">
          <a:blip r:embed="rId3">
            <a:alphaModFix/>
          </a:blip>
          <a:srcRect/>
          <a:stretch/>
        </p:blipFill>
        <p:spPr>
          <a:xfrm>
            <a:off x="4554918" y="1062375"/>
            <a:ext cx="3915632" cy="3545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Sexual selection</a:t>
            </a:r>
            <a:endParaRPr/>
          </a:p>
        </p:txBody>
      </p:sp>
      <p:sp>
        <p:nvSpPr>
          <p:cNvPr id="488" name="Google Shape;488;p72"/>
          <p:cNvSpPr txBox="1">
            <a:spLocks noGrp="1"/>
          </p:cNvSpPr>
          <p:nvPr>
            <p:ph type="body" idx="1"/>
          </p:nvPr>
        </p:nvSpPr>
        <p:spPr>
          <a:xfrm>
            <a:off x="5133830" y="1211350"/>
            <a:ext cx="3516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Sexual selection</a:t>
            </a:r>
            <a:r>
              <a:rPr lang="en"/>
              <a:t> occurs when a trait ↑ mating success and gets passed onto the next generation. These traits are usually showy, such as bright coloring or large antlers. Some of these traits are linked with genes for good health and fertility.</a:t>
            </a:r>
            <a:endParaRPr/>
          </a:p>
        </p:txBody>
      </p:sp>
      <p:pic>
        <p:nvPicPr>
          <p:cNvPr id="489" name="Google Shape;489;p72"/>
          <p:cNvPicPr preferRelativeResize="0"/>
          <p:nvPr/>
        </p:nvPicPr>
        <p:blipFill>
          <a:blip r:embed="rId3">
            <a:alphaModFix/>
          </a:blip>
          <a:stretch>
            <a:fillRect/>
          </a:stretch>
        </p:blipFill>
        <p:spPr>
          <a:xfrm>
            <a:off x="224500" y="1211350"/>
            <a:ext cx="4521124" cy="3390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Mechanisms of Evolution</a:t>
            </a:r>
            <a:endParaRPr/>
          </a:p>
        </p:txBody>
      </p:sp>
      <p:sp>
        <p:nvSpPr>
          <p:cNvPr id="102" name="Google Shape;102;p18"/>
          <p:cNvSpPr txBox="1">
            <a:spLocks noGrp="1"/>
          </p:cNvSpPr>
          <p:nvPr>
            <p:ph type="body" idx="1"/>
          </p:nvPr>
        </p:nvSpPr>
        <p:spPr>
          <a:xfrm>
            <a:off x="215950" y="1381450"/>
            <a:ext cx="4938000" cy="31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were many ideas from multiple scientists in the 1700’s that described how species could change. </a:t>
            </a:r>
            <a:endParaRPr/>
          </a:p>
          <a:p>
            <a:pPr marL="457200" lvl="0" indent="-342900" algn="l" rtl="0">
              <a:spcBef>
                <a:spcPts val="1600"/>
              </a:spcBef>
              <a:spcAft>
                <a:spcPts val="0"/>
              </a:spcAft>
              <a:buSzPts val="1800"/>
              <a:buChar char="-"/>
            </a:pPr>
            <a:r>
              <a:rPr lang="en"/>
              <a:t>They can change</a:t>
            </a:r>
            <a:endParaRPr/>
          </a:p>
          <a:p>
            <a:pPr marL="457200" lvl="0" indent="-342900" algn="l" rtl="0">
              <a:spcBef>
                <a:spcPts val="0"/>
              </a:spcBef>
              <a:spcAft>
                <a:spcPts val="0"/>
              </a:spcAft>
              <a:buSzPts val="1800"/>
              <a:buChar char="-"/>
            </a:pPr>
            <a:r>
              <a:rPr lang="en"/>
              <a:t>They can’t change</a:t>
            </a:r>
            <a:endParaRPr/>
          </a:p>
          <a:p>
            <a:pPr marL="457200" lvl="0" indent="-342900" algn="l" rtl="0">
              <a:spcBef>
                <a:spcPts val="0"/>
              </a:spcBef>
              <a:spcAft>
                <a:spcPts val="0"/>
              </a:spcAft>
              <a:buSzPts val="1800"/>
              <a:buChar char="-"/>
            </a:pPr>
            <a:r>
              <a:rPr lang="en"/>
              <a:t>Environment affects evolution</a:t>
            </a:r>
            <a:endParaRPr/>
          </a:p>
          <a:p>
            <a:pPr marL="457200" lvl="0" indent="-342900" algn="l" rtl="0">
              <a:spcBef>
                <a:spcPts val="0"/>
              </a:spcBef>
              <a:spcAft>
                <a:spcPts val="0"/>
              </a:spcAft>
              <a:buSzPts val="1800"/>
              <a:buChar char="-"/>
            </a:pPr>
            <a:r>
              <a:rPr lang="en"/>
              <a:t>Environment doesn’t affect evolution</a:t>
            </a:r>
            <a:endParaRPr/>
          </a:p>
          <a:p>
            <a:pPr marL="457200" lvl="0" indent="-342900" algn="l" rtl="0">
              <a:spcBef>
                <a:spcPts val="0"/>
              </a:spcBef>
              <a:spcAft>
                <a:spcPts val="0"/>
              </a:spcAft>
              <a:buSzPts val="1800"/>
              <a:buChar char="-"/>
            </a:pPr>
            <a:r>
              <a:rPr lang="en"/>
              <a:t>The Earth is 6000 years old</a:t>
            </a:r>
            <a:endParaRPr/>
          </a:p>
          <a:p>
            <a:pPr marL="457200" lvl="0" indent="-342900" algn="l" rtl="0">
              <a:spcBef>
                <a:spcPts val="0"/>
              </a:spcBef>
              <a:spcAft>
                <a:spcPts val="0"/>
              </a:spcAft>
              <a:buSzPts val="1800"/>
              <a:buChar char="-"/>
            </a:pPr>
            <a:r>
              <a:rPr lang="en"/>
              <a:t>The Earth is older than 6000 years</a:t>
            </a:r>
            <a:endParaRPr/>
          </a:p>
        </p:txBody>
      </p:sp>
      <p:pic>
        <p:nvPicPr>
          <p:cNvPr id="103" name="Google Shape;103;p18"/>
          <p:cNvPicPr preferRelativeResize="0"/>
          <p:nvPr/>
        </p:nvPicPr>
        <p:blipFill>
          <a:blip r:embed="rId3">
            <a:alphaModFix/>
          </a:blip>
          <a:stretch>
            <a:fillRect/>
          </a:stretch>
        </p:blipFill>
        <p:spPr>
          <a:xfrm>
            <a:off x="5500825" y="1211350"/>
            <a:ext cx="2964026" cy="3437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00"/>
        <p:cNvGrpSpPr/>
        <p:nvPr/>
      </p:nvGrpSpPr>
      <p:grpSpPr>
        <a:xfrm>
          <a:off x="0" y="0"/>
          <a:ext cx="0" cy="0"/>
          <a:chOff x="0" y="0"/>
          <a:chExt cx="0" cy="0"/>
        </a:xfrm>
      </p:grpSpPr>
      <p:sp>
        <p:nvSpPr>
          <p:cNvPr id="501" name="Google Shape;501;p74"/>
          <p:cNvSpPr txBox="1">
            <a:spLocks noGrp="1"/>
          </p:cNvSpPr>
          <p:nvPr>
            <p:ph type="title"/>
          </p:nvPr>
        </p:nvSpPr>
        <p:spPr>
          <a:xfrm>
            <a:off x="2188900" y="575950"/>
            <a:ext cx="65460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11.5 Speciation Through Isolation</a:t>
            </a:r>
            <a:endParaRPr/>
          </a:p>
        </p:txBody>
      </p:sp>
      <p:sp>
        <p:nvSpPr>
          <p:cNvPr id="502" name="Google Shape;502;p74"/>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Describe reproductive isolation and speciation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Compare and contrast behavioral isolation, geographical isolation, temporal isolation</a:t>
            </a:r>
            <a:endParaRPr sz="24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Isolation</a:t>
            </a:r>
            <a:endParaRPr/>
          </a:p>
        </p:txBody>
      </p:sp>
      <p:sp>
        <p:nvSpPr>
          <p:cNvPr id="508" name="Google Shape;508;p75"/>
          <p:cNvSpPr txBox="1">
            <a:spLocks noGrp="1"/>
          </p:cNvSpPr>
          <p:nvPr>
            <p:ph type="body" idx="1"/>
          </p:nvPr>
        </p:nvSpPr>
        <p:spPr>
          <a:xfrm>
            <a:off x="5286750" y="1070550"/>
            <a:ext cx="3506100" cy="3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When gene flow between two populations stops, the populations are said to be isolated. Over time, isolated populations become more and more genetically different.</a:t>
            </a:r>
            <a:endParaRPr sz="1600"/>
          </a:p>
          <a:p>
            <a:pPr marL="0" lvl="0" indent="0" algn="l" rtl="0">
              <a:spcBef>
                <a:spcPts val="1600"/>
              </a:spcBef>
              <a:spcAft>
                <a:spcPts val="1600"/>
              </a:spcAft>
              <a:buNone/>
            </a:pPr>
            <a:r>
              <a:rPr lang="en" sz="1600" b="1">
                <a:solidFill>
                  <a:schemeClr val="dk1"/>
                </a:solidFill>
              </a:rPr>
              <a:t>Reproductive Isolation</a:t>
            </a:r>
            <a:r>
              <a:rPr lang="en" sz="1600"/>
              <a:t> is when members of different populations can no longer mate successfully. This is the last step in </a:t>
            </a:r>
            <a:r>
              <a:rPr lang="en" sz="1600" b="1">
                <a:solidFill>
                  <a:schemeClr val="dk1"/>
                </a:solidFill>
              </a:rPr>
              <a:t>speciation</a:t>
            </a:r>
            <a:r>
              <a:rPr lang="en" sz="1600"/>
              <a:t>, the process of one species becoming two or more separate species.</a:t>
            </a:r>
            <a:endParaRPr sz="1600"/>
          </a:p>
        </p:txBody>
      </p:sp>
      <p:pic>
        <p:nvPicPr>
          <p:cNvPr id="509" name="Google Shape;509;p75"/>
          <p:cNvPicPr preferRelativeResize="0"/>
          <p:nvPr/>
        </p:nvPicPr>
        <p:blipFill>
          <a:blip r:embed="rId3">
            <a:alphaModFix/>
          </a:blip>
          <a:stretch>
            <a:fillRect/>
          </a:stretch>
        </p:blipFill>
        <p:spPr>
          <a:xfrm>
            <a:off x="127304" y="1211350"/>
            <a:ext cx="5077774" cy="3362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Behavioral Isolation</a:t>
            </a:r>
            <a:endParaRPr/>
          </a:p>
        </p:txBody>
      </p:sp>
      <p:sp>
        <p:nvSpPr>
          <p:cNvPr id="515" name="Google Shape;515;p76"/>
          <p:cNvSpPr txBox="1">
            <a:spLocks noGrp="1"/>
          </p:cNvSpPr>
          <p:nvPr>
            <p:ph type="body" idx="1"/>
          </p:nvPr>
        </p:nvSpPr>
        <p:spPr>
          <a:xfrm>
            <a:off x="144530" y="1361050"/>
            <a:ext cx="35805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Behavioral isolation</a:t>
            </a:r>
            <a:r>
              <a:rPr lang="en" b="1"/>
              <a:t> </a:t>
            </a:r>
            <a:r>
              <a:rPr lang="en"/>
              <a:t>is caused by differences in courtship and mating behaviors. Fireflies, for example, produce different patterns of flashes that attract mates of their own species.</a:t>
            </a:r>
            <a:endParaRPr/>
          </a:p>
        </p:txBody>
      </p:sp>
      <p:pic>
        <p:nvPicPr>
          <p:cNvPr id="516" name="Google Shape;516;p76"/>
          <p:cNvPicPr preferRelativeResize="0"/>
          <p:nvPr/>
        </p:nvPicPr>
        <p:blipFill rotWithShape="1">
          <a:blip r:embed="rId3">
            <a:alphaModFix/>
          </a:blip>
          <a:srcRect t="20185"/>
          <a:stretch/>
        </p:blipFill>
        <p:spPr>
          <a:xfrm>
            <a:off x="3725025" y="1211350"/>
            <a:ext cx="4987650" cy="3154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Geographic Isolation</a:t>
            </a:r>
            <a:endParaRPr/>
          </a:p>
        </p:txBody>
      </p:sp>
      <p:sp>
        <p:nvSpPr>
          <p:cNvPr id="522" name="Google Shape;522;p77"/>
          <p:cNvSpPr txBox="1">
            <a:spLocks noGrp="1"/>
          </p:cNvSpPr>
          <p:nvPr>
            <p:ph type="body" idx="1"/>
          </p:nvPr>
        </p:nvSpPr>
        <p:spPr>
          <a:xfrm>
            <a:off x="144525" y="1361050"/>
            <a:ext cx="32541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Geographic isolation</a:t>
            </a:r>
            <a:r>
              <a:rPr lang="en" b="1"/>
              <a:t> </a:t>
            </a:r>
            <a:r>
              <a:rPr lang="en"/>
              <a:t>is caused by physical barriers, such as rivers or mountains, that divides a population into two or more groups. </a:t>
            </a:r>
            <a:endParaRPr/>
          </a:p>
        </p:txBody>
      </p:sp>
      <p:pic>
        <p:nvPicPr>
          <p:cNvPr id="523" name="Google Shape;523;p77"/>
          <p:cNvPicPr preferRelativeResize="0"/>
          <p:nvPr/>
        </p:nvPicPr>
        <p:blipFill>
          <a:blip r:embed="rId3">
            <a:alphaModFix/>
          </a:blip>
          <a:stretch>
            <a:fillRect/>
          </a:stretch>
        </p:blipFill>
        <p:spPr>
          <a:xfrm>
            <a:off x="3504172" y="1195375"/>
            <a:ext cx="5299324" cy="3333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Isolation</a:t>
            </a:r>
            <a:endParaRPr/>
          </a:p>
        </p:txBody>
      </p:sp>
      <p:sp>
        <p:nvSpPr>
          <p:cNvPr id="529" name="Google Shape;529;p78"/>
          <p:cNvSpPr txBox="1">
            <a:spLocks noGrp="1"/>
          </p:cNvSpPr>
          <p:nvPr>
            <p:ph type="body" idx="1"/>
          </p:nvPr>
        </p:nvSpPr>
        <p:spPr>
          <a:xfrm>
            <a:off x="144525" y="1361050"/>
            <a:ext cx="32541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Temporal isolation</a:t>
            </a:r>
            <a:r>
              <a:rPr lang="en" b="1"/>
              <a:t> </a:t>
            </a:r>
            <a:r>
              <a:rPr lang="en"/>
              <a:t>occurs when timing prevents reproduction between populations. Reproduction periods may change to a different time of year or day. </a:t>
            </a:r>
            <a:endParaRPr/>
          </a:p>
        </p:txBody>
      </p:sp>
      <p:pic>
        <p:nvPicPr>
          <p:cNvPr id="530" name="Google Shape;530;p78"/>
          <p:cNvPicPr preferRelativeResize="0"/>
          <p:nvPr/>
        </p:nvPicPr>
        <p:blipFill>
          <a:blip r:embed="rId3">
            <a:alphaModFix/>
          </a:blip>
          <a:stretch>
            <a:fillRect/>
          </a:stretch>
        </p:blipFill>
        <p:spPr>
          <a:xfrm>
            <a:off x="3510200" y="1211350"/>
            <a:ext cx="5440576" cy="34088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59"/>
        <p:cNvGrpSpPr/>
        <p:nvPr/>
      </p:nvGrpSpPr>
      <p:grpSpPr>
        <a:xfrm>
          <a:off x="0" y="0"/>
          <a:ext cx="0" cy="0"/>
          <a:chOff x="0" y="0"/>
          <a:chExt cx="0" cy="0"/>
        </a:xfrm>
      </p:grpSpPr>
      <p:sp>
        <p:nvSpPr>
          <p:cNvPr id="560" name="Google Shape;560;p82"/>
          <p:cNvSpPr txBox="1">
            <a:spLocks noGrp="1"/>
          </p:cNvSpPr>
          <p:nvPr>
            <p:ph type="title"/>
          </p:nvPr>
        </p:nvSpPr>
        <p:spPr>
          <a:xfrm>
            <a:off x="2454825" y="575950"/>
            <a:ext cx="62802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11.4 Hardy-Weinberg Equilibrium</a:t>
            </a:r>
            <a:endParaRPr/>
          </a:p>
        </p:txBody>
      </p:sp>
      <p:sp>
        <p:nvSpPr>
          <p:cNvPr id="561" name="Google Shape;561;p82"/>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Describe the Hardy-Weinberg equilibrium model</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the five factors that lead to evolution</a:t>
            </a:r>
            <a:endParaRPr sz="24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Hardy-Weinberg Equilibrium</a:t>
            </a:r>
            <a:endParaRPr/>
          </a:p>
        </p:txBody>
      </p:sp>
      <p:sp>
        <p:nvSpPr>
          <p:cNvPr id="567" name="Google Shape;567;p83"/>
          <p:cNvSpPr txBox="1">
            <a:spLocks noGrp="1"/>
          </p:cNvSpPr>
          <p:nvPr>
            <p:ph type="body" idx="1"/>
          </p:nvPr>
        </p:nvSpPr>
        <p:spPr>
          <a:xfrm>
            <a:off x="149975" y="1293450"/>
            <a:ext cx="3381300" cy="3385500"/>
          </a:xfrm>
          <a:prstGeom prst="rect">
            <a:avLst/>
          </a:prstGeom>
          <a:ln w="2857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t>Developed in 1908, Hardy-Weinberg equilibrium is a model used to study the changing of a population. In this model, </a:t>
            </a:r>
            <a:r>
              <a:rPr lang="en" i="1"/>
              <a:t>equilibrium</a:t>
            </a:r>
            <a:r>
              <a:rPr lang="en"/>
              <a:t> refers to genotype frequencies that stay the same from generation to generation. This means that if a genotype stays in equilibrium then it is not evolving. </a:t>
            </a:r>
            <a:endParaRPr/>
          </a:p>
        </p:txBody>
      </p:sp>
      <p:sp>
        <p:nvSpPr>
          <p:cNvPr id="568" name="Google Shape;568;p83"/>
          <p:cNvSpPr txBox="1">
            <a:spLocks noGrp="1"/>
          </p:cNvSpPr>
          <p:nvPr>
            <p:ph type="body" idx="1"/>
          </p:nvPr>
        </p:nvSpPr>
        <p:spPr>
          <a:xfrm>
            <a:off x="4153725" y="1293450"/>
            <a:ext cx="4704600" cy="33855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t>Populations that meet these five conditions are said to be in </a:t>
            </a:r>
            <a:r>
              <a:rPr lang="en" sz="1600" b="1">
                <a:solidFill>
                  <a:schemeClr val="dk1"/>
                </a:solidFill>
              </a:rPr>
              <a:t>Hardy-Weinberg equilibrium</a:t>
            </a:r>
            <a:r>
              <a:rPr lang="en" sz="1600"/>
              <a:t>.</a:t>
            </a:r>
            <a:endParaRPr sz="1600"/>
          </a:p>
          <a:p>
            <a:pPr marL="457200" lvl="0" indent="-330200" algn="l" rtl="0">
              <a:spcBef>
                <a:spcPts val="1600"/>
              </a:spcBef>
              <a:spcAft>
                <a:spcPts val="0"/>
              </a:spcAft>
              <a:buSzPts val="1600"/>
              <a:buChar char="●"/>
            </a:pPr>
            <a:r>
              <a:rPr lang="en" sz="1600" b="1"/>
              <a:t>Very large population </a:t>
            </a:r>
            <a:r>
              <a:rPr lang="en" sz="1600"/>
              <a:t>- no genetic drift can occur</a:t>
            </a:r>
            <a:endParaRPr sz="1600"/>
          </a:p>
          <a:p>
            <a:pPr marL="457200" lvl="0" indent="-330200" algn="l" rtl="0">
              <a:spcBef>
                <a:spcPts val="0"/>
              </a:spcBef>
              <a:spcAft>
                <a:spcPts val="0"/>
              </a:spcAft>
              <a:buSzPts val="1600"/>
              <a:buChar char="●"/>
            </a:pPr>
            <a:r>
              <a:rPr lang="en" sz="1600" b="1"/>
              <a:t>No emigration or immigration </a:t>
            </a:r>
            <a:r>
              <a:rPr lang="en" sz="1600"/>
              <a:t>- no gene flow can occur</a:t>
            </a:r>
            <a:endParaRPr sz="1600"/>
          </a:p>
          <a:p>
            <a:pPr marL="457200" lvl="0" indent="-330200" algn="l" rtl="0">
              <a:spcBef>
                <a:spcPts val="0"/>
              </a:spcBef>
              <a:spcAft>
                <a:spcPts val="0"/>
              </a:spcAft>
              <a:buSzPts val="1600"/>
              <a:buChar char="●"/>
            </a:pPr>
            <a:r>
              <a:rPr lang="en" sz="1600" b="1"/>
              <a:t>No mutations </a:t>
            </a:r>
            <a:r>
              <a:rPr lang="en" sz="1600"/>
              <a:t>- no new alleles</a:t>
            </a:r>
            <a:endParaRPr sz="1600"/>
          </a:p>
          <a:p>
            <a:pPr marL="457200" lvl="0" indent="-330200" algn="l" rtl="0">
              <a:spcBef>
                <a:spcPts val="0"/>
              </a:spcBef>
              <a:spcAft>
                <a:spcPts val="0"/>
              </a:spcAft>
              <a:buSzPts val="1600"/>
              <a:buChar char="●"/>
            </a:pPr>
            <a:r>
              <a:rPr lang="en" sz="1600" b="1"/>
              <a:t>Random mating </a:t>
            </a:r>
            <a:r>
              <a:rPr lang="en" sz="1600"/>
              <a:t>- no sexual selection can occur</a:t>
            </a:r>
            <a:endParaRPr sz="1600"/>
          </a:p>
          <a:p>
            <a:pPr marL="457200" lvl="0" indent="-330200" algn="l" rtl="0">
              <a:spcBef>
                <a:spcPts val="0"/>
              </a:spcBef>
              <a:spcAft>
                <a:spcPts val="0"/>
              </a:spcAft>
              <a:buSzPts val="1600"/>
              <a:buChar char="●"/>
            </a:pPr>
            <a:r>
              <a:rPr lang="en" sz="1600" b="1"/>
              <a:t>No natural selection </a:t>
            </a:r>
            <a:r>
              <a:rPr lang="en" sz="1600"/>
              <a:t>- all traits must equally help in survival</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Predicting Genotype Frequencies</a:t>
            </a:r>
            <a:endParaRPr/>
          </a:p>
        </p:txBody>
      </p:sp>
      <p:sp>
        <p:nvSpPr>
          <p:cNvPr id="574" name="Google Shape;574;p84"/>
          <p:cNvSpPr txBox="1">
            <a:spLocks noGrp="1"/>
          </p:cNvSpPr>
          <p:nvPr>
            <p:ph type="body" idx="1"/>
          </p:nvPr>
        </p:nvSpPr>
        <p:spPr>
          <a:xfrm>
            <a:off x="262173" y="1432125"/>
            <a:ext cx="44220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Hardy-Weinberg equation can be used to predict genotype frequencies for simple dominant-recessive traits in a population. The equation predicts the values that would be present if the population is in equilibrium. </a:t>
            </a:r>
            <a:endParaRPr/>
          </a:p>
          <a:p>
            <a:pPr marL="0" lvl="0" indent="0" algn="l" rtl="0">
              <a:spcBef>
                <a:spcPts val="1600"/>
              </a:spcBef>
              <a:spcAft>
                <a:spcPts val="1600"/>
              </a:spcAft>
              <a:buNone/>
            </a:pPr>
            <a:endParaRPr/>
          </a:p>
        </p:txBody>
      </p:sp>
      <p:sp>
        <p:nvSpPr>
          <p:cNvPr id="575" name="Google Shape;575;p84"/>
          <p:cNvSpPr txBox="1">
            <a:spLocks noGrp="1"/>
          </p:cNvSpPr>
          <p:nvPr>
            <p:ph type="body" idx="1"/>
          </p:nvPr>
        </p:nvSpPr>
        <p:spPr>
          <a:xfrm>
            <a:off x="4684175" y="1432125"/>
            <a:ext cx="3842400" cy="300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 = frequency of the dominant allele</a:t>
            </a:r>
            <a:endParaRPr/>
          </a:p>
          <a:p>
            <a:pPr marL="0" lvl="0" indent="0" algn="l" rtl="0">
              <a:lnSpc>
                <a:spcPct val="100000"/>
              </a:lnSpc>
              <a:spcBef>
                <a:spcPts val="0"/>
              </a:spcBef>
              <a:spcAft>
                <a:spcPts val="0"/>
              </a:spcAft>
              <a:buNone/>
            </a:pPr>
            <a:r>
              <a:rPr lang="en"/>
              <a:t>q = frequency of the recessive allele</a:t>
            </a:r>
            <a:endParaRPr/>
          </a:p>
          <a:p>
            <a:pPr marL="0" lvl="0" indent="0" algn="ctr" rtl="0">
              <a:lnSpc>
                <a:spcPct val="100000"/>
              </a:lnSpc>
              <a:spcBef>
                <a:spcPts val="0"/>
              </a:spcBef>
              <a:spcAft>
                <a:spcPts val="0"/>
              </a:spcAft>
              <a:buNone/>
            </a:pPr>
            <a:r>
              <a:rPr lang="en" sz="2600">
                <a:solidFill>
                  <a:srgbClr val="FF0000"/>
                </a:solidFill>
              </a:rPr>
              <a:t>p</a:t>
            </a:r>
            <a:r>
              <a:rPr lang="en" sz="2600" baseline="30000">
                <a:solidFill>
                  <a:srgbClr val="FF0000"/>
                </a:solidFill>
              </a:rPr>
              <a:t>2</a:t>
            </a:r>
            <a:r>
              <a:rPr lang="en" sz="2600">
                <a:solidFill>
                  <a:srgbClr val="FF0000"/>
                </a:solidFill>
              </a:rPr>
              <a:t> + 2pq + q</a:t>
            </a:r>
            <a:r>
              <a:rPr lang="en" sz="2600" baseline="30000">
                <a:solidFill>
                  <a:srgbClr val="FF0000"/>
                </a:solidFill>
              </a:rPr>
              <a:t>2</a:t>
            </a:r>
            <a:r>
              <a:rPr lang="en" sz="2600">
                <a:solidFill>
                  <a:srgbClr val="FF0000"/>
                </a:solidFill>
              </a:rPr>
              <a:t> = 1</a:t>
            </a:r>
            <a:endParaRPr sz="2600">
              <a:solidFill>
                <a:srgbClr val="FF0000"/>
              </a:solidFill>
            </a:endParaRPr>
          </a:p>
        </p:txBody>
      </p:sp>
      <p:pic>
        <p:nvPicPr>
          <p:cNvPr id="576" name="Google Shape;576;p84"/>
          <p:cNvPicPr preferRelativeResize="0"/>
          <p:nvPr/>
        </p:nvPicPr>
        <p:blipFill>
          <a:blip r:embed="rId3">
            <a:alphaModFix/>
          </a:blip>
          <a:stretch>
            <a:fillRect/>
          </a:stretch>
        </p:blipFill>
        <p:spPr>
          <a:xfrm>
            <a:off x="4411350" y="2899103"/>
            <a:ext cx="4310501" cy="1610825"/>
          </a:xfrm>
          <a:prstGeom prst="rect">
            <a:avLst/>
          </a:prstGeom>
          <a:noFill/>
          <a:ln w="19050" cap="flat" cmpd="sng">
            <a:solidFill>
              <a:srgbClr val="0000FF"/>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85"/>
          <p:cNvSpPr txBox="1">
            <a:spLocks noGrp="1"/>
          </p:cNvSpPr>
          <p:nvPr>
            <p:ph type="title"/>
          </p:nvPr>
        </p:nvSpPr>
        <p:spPr>
          <a:xfrm>
            <a:off x="5175850" y="575950"/>
            <a:ext cx="35463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Problem</a:t>
            </a:r>
            <a:endParaRPr/>
          </a:p>
        </p:txBody>
      </p:sp>
      <p:sp>
        <p:nvSpPr>
          <p:cNvPr id="582" name="Google Shape;582;p85"/>
          <p:cNvSpPr txBox="1">
            <a:spLocks noGrp="1"/>
          </p:cNvSpPr>
          <p:nvPr>
            <p:ph type="body" idx="1"/>
          </p:nvPr>
        </p:nvSpPr>
        <p:spPr>
          <a:xfrm>
            <a:off x="170325" y="557850"/>
            <a:ext cx="4640100" cy="4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 a population of 1000 fish, 640 have forked tail fins and 360 have smooth tail fins. Tail fin shape is determined by two alleles: T is dominant for forked and t is recessive for smooth. </a:t>
            </a:r>
            <a:endParaRPr sz="1600"/>
          </a:p>
          <a:p>
            <a:pPr marL="457200" lvl="0" indent="-330200" algn="l" rtl="0">
              <a:spcBef>
                <a:spcPts val="1600"/>
              </a:spcBef>
              <a:spcAft>
                <a:spcPts val="0"/>
              </a:spcAft>
              <a:buClr>
                <a:schemeClr val="dk1"/>
              </a:buClr>
              <a:buSzPts val="1600"/>
              <a:buAutoNum type="arabicPeriod"/>
            </a:pPr>
            <a:r>
              <a:rPr lang="en" sz="1600">
                <a:solidFill>
                  <a:schemeClr val="dk1"/>
                </a:solidFill>
              </a:rPr>
              <a:t>Determine frequency of the homozygous recessive genotype (q</a:t>
            </a:r>
            <a:r>
              <a:rPr lang="en" sz="1600" baseline="30000">
                <a:solidFill>
                  <a:schemeClr val="dk1"/>
                </a:solidFill>
              </a:rPr>
              <a:t>2</a:t>
            </a:r>
            <a:r>
              <a:rPr lang="en" sz="1600">
                <a:solidFill>
                  <a:schemeClr val="dk1"/>
                </a:solidFill>
              </a:rPr>
              <a:t>) </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Determine the predicted value of a recessive allele (q)</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Use p + q = 1 to find the predicted value of dominant allele (p)</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Calculate the predicted genotype frequencies from the predicted allele frequencies</a:t>
            </a:r>
            <a:endParaRPr sz="1600">
              <a:solidFill>
                <a:schemeClr val="dk1"/>
              </a:solidFill>
            </a:endParaRPr>
          </a:p>
        </p:txBody>
      </p:sp>
      <p:pic>
        <p:nvPicPr>
          <p:cNvPr id="583" name="Google Shape;583;p85"/>
          <p:cNvPicPr preferRelativeResize="0"/>
          <p:nvPr/>
        </p:nvPicPr>
        <p:blipFill>
          <a:blip r:embed="rId3">
            <a:alphaModFix/>
          </a:blip>
          <a:stretch>
            <a:fillRect/>
          </a:stretch>
        </p:blipFill>
        <p:spPr>
          <a:xfrm>
            <a:off x="5120550" y="1316775"/>
            <a:ext cx="3601600" cy="3229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6"/>
          <p:cNvSpPr txBox="1">
            <a:spLocks noGrp="1"/>
          </p:cNvSpPr>
          <p:nvPr>
            <p:ph type="title"/>
          </p:nvPr>
        </p:nvSpPr>
        <p:spPr>
          <a:xfrm>
            <a:off x="5175850" y="575950"/>
            <a:ext cx="35463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Problem</a:t>
            </a:r>
            <a:endParaRPr/>
          </a:p>
        </p:txBody>
      </p:sp>
      <p:sp>
        <p:nvSpPr>
          <p:cNvPr id="589" name="Google Shape;589;p86"/>
          <p:cNvSpPr txBox="1">
            <a:spLocks noGrp="1"/>
          </p:cNvSpPr>
          <p:nvPr>
            <p:ph type="body" idx="1"/>
          </p:nvPr>
        </p:nvSpPr>
        <p:spPr>
          <a:xfrm>
            <a:off x="170325" y="557850"/>
            <a:ext cx="4640100" cy="4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 a population of 1000 fish, 640 have forked tail fins and 360 have smooth tail fins. Tail fin shape is determined by two alleles: T is dominant for forked and t is recessive for smooth. </a:t>
            </a:r>
            <a:endParaRPr sz="1600"/>
          </a:p>
          <a:p>
            <a:pPr marL="457200" lvl="0" indent="-330200" algn="l" rtl="0">
              <a:spcBef>
                <a:spcPts val="1600"/>
              </a:spcBef>
              <a:spcAft>
                <a:spcPts val="0"/>
              </a:spcAft>
              <a:buClr>
                <a:schemeClr val="dk1"/>
              </a:buClr>
              <a:buSzPts val="1600"/>
              <a:buAutoNum type="arabicPeriod"/>
            </a:pPr>
            <a:r>
              <a:rPr lang="en" sz="1600">
                <a:solidFill>
                  <a:schemeClr val="dk1"/>
                </a:solidFill>
              </a:rPr>
              <a:t>Determine frequency of the homozygous recessive genotype (q</a:t>
            </a:r>
            <a:r>
              <a:rPr lang="en" sz="1600" baseline="30000">
                <a:solidFill>
                  <a:schemeClr val="dk1"/>
                </a:solidFill>
              </a:rPr>
              <a:t>2</a:t>
            </a:r>
            <a:r>
              <a:rPr lang="en" sz="1600">
                <a:solidFill>
                  <a:schemeClr val="dk1"/>
                </a:solidFill>
              </a:rPr>
              <a:t>) </a:t>
            </a:r>
            <a:endParaRPr sz="1600">
              <a:solidFill>
                <a:schemeClr val="dk1"/>
              </a:solidFill>
            </a:endParaRPr>
          </a:p>
          <a:p>
            <a:pPr marL="457200" lvl="0" indent="0" algn="l" rtl="0">
              <a:spcBef>
                <a:spcPts val="1600"/>
              </a:spcBef>
              <a:spcAft>
                <a:spcPts val="1600"/>
              </a:spcAft>
              <a:buNone/>
            </a:pPr>
            <a:r>
              <a:rPr lang="en" sz="2400">
                <a:solidFill>
                  <a:srgbClr val="38761D"/>
                </a:solidFill>
              </a:rPr>
              <a:t>q</a:t>
            </a:r>
            <a:r>
              <a:rPr lang="en" sz="2400" baseline="30000">
                <a:solidFill>
                  <a:srgbClr val="38761D"/>
                </a:solidFill>
              </a:rPr>
              <a:t>2</a:t>
            </a:r>
            <a:r>
              <a:rPr lang="en" sz="2400">
                <a:solidFill>
                  <a:srgbClr val="38761D"/>
                </a:solidFill>
              </a:rPr>
              <a:t> = 360/1000 = 0.36</a:t>
            </a:r>
            <a:endParaRPr sz="2400">
              <a:solidFill>
                <a:srgbClr val="38761D"/>
              </a:solidFill>
            </a:endParaRPr>
          </a:p>
        </p:txBody>
      </p:sp>
      <p:pic>
        <p:nvPicPr>
          <p:cNvPr id="590" name="Google Shape;590;p86"/>
          <p:cNvPicPr preferRelativeResize="0"/>
          <p:nvPr/>
        </p:nvPicPr>
        <p:blipFill>
          <a:blip r:embed="rId3">
            <a:alphaModFix/>
          </a:blip>
          <a:stretch>
            <a:fillRect/>
          </a:stretch>
        </p:blipFill>
        <p:spPr>
          <a:xfrm>
            <a:off x="5120550" y="1316775"/>
            <a:ext cx="3601600" cy="3229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Theories of Geological Change</a:t>
            </a:r>
            <a:endParaRPr/>
          </a:p>
        </p:txBody>
      </p:sp>
      <p:sp>
        <p:nvSpPr>
          <p:cNvPr id="109" name="Google Shape;109;p19"/>
          <p:cNvSpPr txBox="1">
            <a:spLocks noGrp="1"/>
          </p:cNvSpPr>
          <p:nvPr>
            <p:ph type="body" idx="1"/>
          </p:nvPr>
        </p:nvSpPr>
        <p:spPr>
          <a:xfrm>
            <a:off x="215953" y="1422275"/>
            <a:ext cx="45501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scientists concluded that species do go extinct once they started studying fossils. </a:t>
            </a:r>
            <a:r>
              <a:rPr lang="en" b="1">
                <a:solidFill>
                  <a:schemeClr val="dk1"/>
                </a:solidFill>
              </a:rPr>
              <a:t>Fossils</a:t>
            </a:r>
            <a:r>
              <a:rPr lang="en">
                <a:solidFill>
                  <a:schemeClr val="dk1"/>
                </a:solidFill>
              </a:rPr>
              <a:t> </a:t>
            </a:r>
            <a:r>
              <a:rPr lang="en"/>
              <a:t>are traces of organisms that existed in the past. </a:t>
            </a:r>
            <a:endParaRPr/>
          </a:p>
          <a:p>
            <a:pPr marL="0" lvl="0" indent="0" algn="l" rtl="0">
              <a:spcBef>
                <a:spcPts val="1600"/>
              </a:spcBef>
              <a:spcAft>
                <a:spcPts val="1600"/>
              </a:spcAft>
              <a:buNone/>
            </a:pPr>
            <a:r>
              <a:rPr lang="en"/>
              <a:t>The location of fossils in different rock layers provide clues about Earth’s past, but different ideas came from different geologists.</a:t>
            </a:r>
            <a:endParaRPr/>
          </a:p>
        </p:txBody>
      </p:sp>
      <p:pic>
        <p:nvPicPr>
          <p:cNvPr id="110" name="Google Shape;110;p19"/>
          <p:cNvPicPr preferRelativeResize="0"/>
          <p:nvPr/>
        </p:nvPicPr>
        <p:blipFill>
          <a:blip r:embed="rId3">
            <a:alphaModFix/>
          </a:blip>
          <a:stretch>
            <a:fillRect/>
          </a:stretch>
        </p:blipFill>
        <p:spPr>
          <a:xfrm>
            <a:off x="5204875" y="1343088"/>
            <a:ext cx="3613222" cy="316077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7"/>
          <p:cNvSpPr txBox="1">
            <a:spLocks noGrp="1"/>
          </p:cNvSpPr>
          <p:nvPr>
            <p:ph type="title"/>
          </p:nvPr>
        </p:nvSpPr>
        <p:spPr>
          <a:xfrm>
            <a:off x="5175850" y="575950"/>
            <a:ext cx="35463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Problem</a:t>
            </a:r>
            <a:endParaRPr/>
          </a:p>
        </p:txBody>
      </p:sp>
      <p:sp>
        <p:nvSpPr>
          <p:cNvPr id="596" name="Google Shape;596;p87"/>
          <p:cNvSpPr txBox="1">
            <a:spLocks noGrp="1"/>
          </p:cNvSpPr>
          <p:nvPr>
            <p:ph type="body" idx="1"/>
          </p:nvPr>
        </p:nvSpPr>
        <p:spPr>
          <a:xfrm>
            <a:off x="170325" y="557850"/>
            <a:ext cx="4640100" cy="4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 a population of 1000 fish, 640 have forked tail fins and 360 have smooth tail fins. Tail fin shape is determined by two alleles: T is dominant for forked and t is recessive for smooth. </a:t>
            </a:r>
            <a:endParaRPr sz="1600"/>
          </a:p>
          <a:p>
            <a:pPr marL="457200" lvl="0" indent="-330200" algn="l" rtl="0">
              <a:lnSpc>
                <a:spcPct val="100000"/>
              </a:lnSpc>
              <a:spcBef>
                <a:spcPts val="1600"/>
              </a:spcBef>
              <a:spcAft>
                <a:spcPts val="0"/>
              </a:spcAft>
              <a:buClr>
                <a:schemeClr val="dk1"/>
              </a:buClr>
              <a:buSzPts val="1600"/>
              <a:buAutoNum type="arabicPeriod"/>
            </a:pPr>
            <a:r>
              <a:rPr lang="en" sz="1600">
                <a:solidFill>
                  <a:srgbClr val="38761D"/>
                </a:solidFill>
              </a:rPr>
              <a:t>q</a:t>
            </a:r>
            <a:r>
              <a:rPr lang="en" sz="1600" baseline="30000">
                <a:solidFill>
                  <a:srgbClr val="38761D"/>
                </a:solidFill>
              </a:rPr>
              <a:t>2</a:t>
            </a:r>
            <a:r>
              <a:rPr lang="en" sz="1600">
                <a:solidFill>
                  <a:srgbClr val="38761D"/>
                </a:solidFill>
              </a:rPr>
              <a:t> = 360/1000 = 0.36</a:t>
            </a:r>
            <a:endParaRPr sz="1600">
              <a:solidFill>
                <a:schemeClr val="dk1"/>
              </a:solidFill>
            </a:endParaRPr>
          </a:p>
          <a:p>
            <a:pPr marL="457200" lvl="0" indent="-330200" algn="l" rtl="0">
              <a:lnSpc>
                <a:spcPct val="100000"/>
              </a:lnSpc>
              <a:spcBef>
                <a:spcPts val="0"/>
              </a:spcBef>
              <a:spcAft>
                <a:spcPts val="0"/>
              </a:spcAft>
              <a:buClr>
                <a:schemeClr val="dk1"/>
              </a:buClr>
              <a:buSzPts val="1600"/>
              <a:buAutoNum type="arabicPeriod"/>
            </a:pPr>
            <a:r>
              <a:rPr lang="en" sz="1600">
                <a:solidFill>
                  <a:schemeClr val="dk1"/>
                </a:solidFill>
              </a:rPr>
              <a:t>Determine the predicted value of a recessive allele (q)</a:t>
            </a:r>
            <a:endParaRPr sz="1600">
              <a:solidFill>
                <a:schemeClr val="dk1"/>
              </a:solidFill>
            </a:endParaRPr>
          </a:p>
          <a:p>
            <a:pPr marL="457200" lvl="0" indent="0" algn="l" rtl="0">
              <a:lnSpc>
                <a:spcPct val="100000"/>
              </a:lnSpc>
              <a:spcBef>
                <a:spcPts val="0"/>
              </a:spcBef>
              <a:spcAft>
                <a:spcPts val="0"/>
              </a:spcAft>
              <a:buNone/>
            </a:pPr>
            <a:endParaRPr sz="1600">
              <a:solidFill>
                <a:schemeClr val="dk1"/>
              </a:solidFill>
            </a:endParaRPr>
          </a:p>
          <a:p>
            <a:pPr marL="0" lvl="0" indent="0" algn="l" rtl="0">
              <a:spcBef>
                <a:spcPts val="0"/>
              </a:spcBef>
              <a:spcAft>
                <a:spcPts val="0"/>
              </a:spcAft>
              <a:buNone/>
            </a:pPr>
            <a:r>
              <a:rPr lang="en" sz="1600">
                <a:solidFill>
                  <a:schemeClr val="dk1"/>
                </a:solidFill>
              </a:rPr>
              <a:t>	Find the square root of q</a:t>
            </a:r>
            <a:r>
              <a:rPr lang="en" sz="1600" baseline="30000">
                <a:solidFill>
                  <a:schemeClr val="dk1"/>
                </a:solidFill>
              </a:rPr>
              <a:t>2</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457200" algn="l" rtl="0">
              <a:spcBef>
                <a:spcPts val="0"/>
              </a:spcBef>
              <a:spcAft>
                <a:spcPts val="1600"/>
              </a:spcAft>
              <a:buNone/>
            </a:pPr>
            <a:r>
              <a:rPr lang="en" sz="2400">
                <a:solidFill>
                  <a:srgbClr val="38761D"/>
                </a:solidFill>
              </a:rPr>
              <a:t>q = sqrt(0.36) = 0.6	</a:t>
            </a:r>
            <a:endParaRPr sz="2400">
              <a:solidFill>
                <a:srgbClr val="38761D"/>
              </a:solidFill>
            </a:endParaRPr>
          </a:p>
        </p:txBody>
      </p:sp>
      <p:pic>
        <p:nvPicPr>
          <p:cNvPr id="597" name="Google Shape;597;p87"/>
          <p:cNvPicPr preferRelativeResize="0"/>
          <p:nvPr/>
        </p:nvPicPr>
        <p:blipFill>
          <a:blip r:embed="rId3">
            <a:alphaModFix/>
          </a:blip>
          <a:stretch>
            <a:fillRect/>
          </a:stretch>
        </p:blipFill>
        <p:spPr>
          <a:xfrm>
            <a:off x="5120550" y="1316775"/>
            <a:ext cx="3601600" cy="3229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8"/>
          <p:cNvSpPr txBox="1">
            <a:spLocks noGrp="1"/>
          </p:cNvSpPr>
          <p:nvPr>
            <p:ph type="title"/>
          </p:nvPr>
        </p:nvSpPr>
        <p:spPr>
          <a:xfrm>
            <a:off x="5175850" y="575950"/>
            <a:ext cx="35463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Problem</a:t>
            </a:r>
            <a:endParaRPr/>
          </a:p>
        </p:txBody>
      </p:sp>
      <p:sp>
        <p:nvSpPr>
          <p:cNvPr id="603" name="Google Shape;603;p88"/>
          <p:cNvSpPr txBox="1">
            <a:spLocks noGrp="1"/>
          </p:cNvSpPr>
          <p:nvPr>
            <p:ph type="body" idx="1"/>
          </p:nvPr>
        </p:nvSpPr>
        <p:spPr>
          <a:xfrm>
            <a:off x="170325" y="557850"/>
            <a:ext cx="4640100" cy="43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 a population of 1000 fish, 640 have forked tail fins and 360 have smooth tail fins. Tail fin shape is determined by two alleles: T is dominant for forked and t is recessive for smooth. </a:t>
            </a:r>
            <a:endParaRPr sz="1600"/>
          </a:p>
          <a:p>
            <a:pPr marL="457200" lvl="0" indent="-330200" algn="l" rtl="0">
              <a:lnSpc>
                <a:spcPct val="100000"/>
              </a:lnSpc>
              <a:spcBef>
                <a:spcPts val="1600"/>
              </a:spcBef>
              <a:spcAft>
                <a:spcPts val="0"/>
              </a:spcAft>
              <a:buClr>
                <a:schemeClr val="dk1"/>
              </a:buClr>
              <a:buSzPts val="1600"/>
              <a:buAutoNum type="arabicPeriod"/>
            </a:pPr>
            <a:r>
              <a:rPr lang="en" sz="1600">
                <a:solidFill>
                  <a:srgbClr val="38761D"/>
                </a:solidFill>
              </a:rPr>
              <a:t>q</a:t>
            </a:r>
            <a:r>
              <a:rPr lang="en" sz="1600" baseline="30000">
                <a:solidFill>
                  <a:srgbClr val="38761D"/>
                </a:solidFill>
              </a:rPr>
              <a:t>2</a:t>
            </a:r>
            <a:r>
              <a:rPr lang="en" sz="1600">
                <a:solidFill>
                  <a:srgbClr val="38761D"/>
                </a:solidFill>
              </a:rPr>
              <a:t> = 360/1000 = 0.36</a:t>
            </a:r>
            <a:endParaRPr sz="1600">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
                <a:solidFill>
                  <a:srgbClr val="38761D"/>
                </a:solidFill>
              </a:rPr>
              <a:t>q= sqrt(0.36) = 0.6</a:t>
            </a:r>
            <a:endParaRPr>
              <a:solidFill>
                <a:schemeClr val="dk1"/>
              </a:solidFill>
            </a:endParaRPr>
          </a:p>
          <a:p>
            <a:pPr marL="457200" lvl="0" indent="-330200" algn="l" rtl="0">
              <a:lnSpc>
                <a:spcPct val="100000"/>
              </a:lnSpc>
              <a:spcBef>
                <a:spcPts val="0"/>
              </a:spcBef>
              <a:spcAft>
                <a:spcPts val="0"/>
              </a:spcAft>
              <a:buClr>
                <a:schemeClr val="dk1"/>
              </a:buClr>
              <a:buSzPts val="1600"/>
              <a:buAutoNum type="arabicPeriod"/>
            </a:pPr>
            <a:r>
              <a:rPr lang="en" sz="1600">
                <a:solidFill>
                  <a:schemeClr val="dk1"/>
                </a:solidFill>
              </a:rPr>
              <a:t>Use p + q = 1 to find the predicted value of dominant allele (p)</a:t>
            </a:r>
            <a:endParaRPr sz="1600">
              <a:solidFill>
                <a:schemeClr val="dk1"/>
              </a:solidFill>
            </a:endParaRPr>
          </a:p>
          <a:p>
            <a:pPr marL="457200" lvl="0" indent="0" algn="l" rtl="0">
              <a:lnSpc>
                <a:spcPct val="100000"/>
              </a:lnSpc>
              <a:spcBef>
                <a:spcPts val="0"/>
              </a:spcBef>
              <a:spcAft>
                <a:spcPts val="0"/>
              </a:spcAft>
              <a:buNone/>
            </a:pPr>
            <a:endParaRPr sz="1600">
              <a:solidFill>
                <a:schemeClr val="dk1"/>
              </a:solidFill>
            </a:endParaRPr>
          </a:p>
          <a:p>
            <a:pPr marL="457200" lvl="0" indent="0" algn="l" rtl="0">
              <a:lnSpc>
                <a:spcPct val="100000"/>
              </a:lnSpc>
              <a:spcBef>
                <a:spcPts val="0"/>
              </a:spcBef>
              <a:spcAft>
                <a:spcPts val="0"/>
              </a:spcAft>
              <a:buNone/>
            </a:pPr>
            <a:r>
              <a:rPr lang="en" sz="2400">
                <a:solidFill>
                  <a:srgbClr val="38761D"/>
                </a:solidFill>
              </a:rPr>
              <a:t>p + q = 1</a:t>
            </a:r>
            <a:endParaRPr sz="2400">
              <a:solidFill>
                <a:srgbClr val="38761D"/>
              </a:solidFill>
            </a:endParaRPr>
          </a:p>
          <a:p>
            <a:pPr marL="457200" lvl="0" indent="0" algn="l" rtl="0">
              <a:lnSpc>
                <a:spcPct val="100000"/>
              </a:lnSpc>
              <a:spcBef>
                <a:spcPts val="0"/>
              </a:spcBef>
              <a:spcAft>
                <a:spcPts val="0"/>
              </a:spcAft>
              <a:buNone/>
            </a:pPr>
            <a:r>
              <a:rPr lang="en" sz="2400">
                <a:solidFill>
                  <a:srgbClr val="38761D"/>
                </a:solidFill>
              </a:rPr>
              <a:t>p + 0.6 = 1</a:t>
            </a:r>
            <a:endParaRPr sz="2400">
              <a:solidFill>
                <a:srgbClr val="38761D"/>
              </a:solidFill>
            </a:endParaRPr>
          </a:p>
          <a:p>
            <a:pPr marL="457200" lvl="0" indent="0" algn="l" rtl="0">
              <a:lnSpc>
                <a:spcPct val="100000"/>
              </a:lnSpc>
              <a:spcBef>
                <a:spcPts val="0"/>
              </a:spcBef>
              <a:spcAft>
                <a:spcPts val="0"/>
              </a:spcAft>
              <a:buNone/>
            </a:pPr>
            <a:r>
              <a:rPr lang="en" sz="2400">
                <a:solidFill>
                  <a:srgbClr val="38761D"/>
                </a:solidFill>
              </a:rPr>
              <a:t>p = 0.4</a:t>
            </a:r>
            <a:endParaRPr sz="2400">
              <a:solidFill>
                <a:srgbClr val="38761D"/>
              </a:solidFill>
            </a:endParaRPr>
          </a:p>
        </p:txBody>
      </p:sp>
      <p:pic>
        <p:nvPicPr>
          <p:cNvPr id="604" name="Google Shape;604;p88"/>
          <p:cNvPicPr preferRelativeResize="0"/>
          <p:nvPr/>
        </p:nvPicPr>
        <p:blipFill>
          <a:blip r:embed="rId3">
            <a:alphaModFix/>
          </a:blip>
          <a:stretch>
            <a:fillRect/>
          </a:stretch>
        </p:blipFill>
        <p:spPr>
          <a:xfrm>
            <a:off x="5120550" y="1316775"/>
            <a:ext cx="3601600" cy="3229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9"/>
          <p:cNvSpPr txBox="1">
            <a:spLocks noGrp="1"/>
          </p:cNvSpPr>
          <p:nvPr>
            <p:ph type="title"/>
          </p:nvPr>
        </p:nvSpPr>
        <p:spPr>
          <a:xfrm>
            <a:off x="5175850" y="575950"/>
            <a:ext cx="35463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Problem</a:t>
            </a:r>
            <a:endParaRPr/>
          </a:p>
        </p:txBody>
      </p:sp>
      <p:sp>
        <p:nvSpPr>
          <p:cNvPr id="610" name="Google Shape;610;p89"/>
          <p:cNvSpPr txBox="1">
            <a:spLocks noGrp="1"/>
          </p:cNvSpPr>
          <p:nvPr>
            <p:ph type="body" idx="1"/>
          </p:nvPr>
        </p:nvSpPr>
        <p:spPr>
          <a:xfrm>
            <a:off x="170325" y="557850"/>
            <a:ext cx="4640100" cy="4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 a population of 1000 fish, 640 have forked tail fins and 360 have smooth tail fins. Tail fin shape is determined by two alleles: T is dominant for forked and t is recessive for smooth. </a:t>
            </a:r>
            <a:endParaRPr sz="1600"/>
          </a:p>
          <a:p>
            <a:pPr marL="457200" lvl="0" indent="-330200" algn="l" rtl="0">
              <a:lnSpc>
                <a:spcPct val="114000"/>
              </a:lnSpc>
              <a:spcBef>
                <a:spcPts val="1600"/>
              </a:spcBef>
              <a:spcAft>
                <a:spcPts val="0"/>
              </a:spcAft>
              <a:buClr>
                <a:schemeClr val="dk1"/>
              </a:buClr>
              <a:buSzPts val="1600"/>
              <a:buAutoNum type="arabicPeriod"/>
            </a:pPr>
            <a:r>
              <a:rPr lang="en" sz="1600">
                <a:solidFill>
                  <a:srgbClr val="38761D"/>
                </a:solidFill>
              </a:rPr>
              <a:t>q</a:t>
            </a:r>
            <a:r>
              <a:rPr lang="en" sz="1600" baseline="30000">
                <a:solidFill>
                  <a:srgbClr val="38761D"/>
                </a:solidFill>
              </a:rPr>
              <a:t>2</a:t>
            </a:r>
            <a:r>
              <a:rPr lang="en" sz="1600">
                <a:solidFill>
                  <a:srgbClr val="38761D"/>
                </a:solidFill>
              </a:rPr>
              <a:t> = 360/1000 = 0.36</a:t>
            </a:r>
            <a:endParaRPr sz="1600">
              <a:solidFill>
                <a:schemeClr val="dk1"/>
              </a:solidFill>
            </a:endParaRPr>
          </a:p>
          <a:p>
            <a:pPr marL="457200" lvl="0" indent="-330200" algn="l" rtl="0">
              <a:lnSpc>
                <a:spcPct val="114000"/>
              </a:lnSpc>
              <a:spcBef>
                <a:spcPts val="0"/>
              </a:spcBef>
              <a:spcAft>
                <a:spcPts val="0"/>
              </a:spcAft>
              <a:buClr>
                <a:schemeClr val="dk1"/>
              </a:buClr>
              <a:buSzPts val="1600"/>
              <a:buAutoNum type="arabicPeriod"/>
            </a:pPr>
            <a:r>
              <a:rPr lang="en">
                <a:solidFill>
                  <a:srgbClr val="38761D"/>
                </a:solidFill>
              </a:rPr>
              <a:t>q= sqrt(0.36) = 0.6</a:t>
            </a:r>
            <a:endParaRPr sz="1600">
              <a:solidFill>
                <a:schemeClr val="dk1"/>
              </a:solidFill>
            </a:endParaRPr>
          </a:p>
          <a:p>
            <a:pPr marL="457200" lvl="0" indent="-342900" algn="l" rtl="0">
              <a:lnSpc>
                <a:spcPct val="114000"/>
              </a:lnSpc>
              <a:spcBef>
                <a:spcPts val="0"/>
              </a:spcBef>
              <a:spcAft>
                <a:spcPts val="0"/>
              </a:spcAft>
              <a:buClr>
                <a:schemeClr val="dk1"/>
              </a:buClr>
              <a:buSzPts val="1800"/>
              <a:buAutoNum type="arabicPeriod"/>
            </a:pPr>
            <a:r>
              <a:rPr lang="en">
                <a:solidFill>
                  <a:srgbClr val="38761D"/>
                </a:solidFill>
              </a:rPr>
              <a:t>p = 0.4</a:t>
            </a:r>
            <a:endParaRPr>
              <a:solidFill>
                <a:schemeClr val="dk1"/>
              </a:solidFill>
            </a:endParaRPr>
          </a:p>
          <a:p>
            <a:pPr marL="457200" lvl="0" indent="-330200" algn="l" rtl="0">
              <a:lnSpc>
                <a:spcPct val="114000"/>
              </a:lnSpc>
              <a:spcBef>
                <a:spcPts val="0"/>
              </a:spcBef>
              <a:spcAft>
                <a:spcPts val="0"/>
              </a:spcAft>
              <a:buClr>
                <a:schemeClr val="dk1"/>
              </a:buClr>
              <a:buSzPts val="1600"/>
              <a:buAutoNum type="arabicPeriod"/>
            </a:pPr>
            <a:r>
              <a:rPr lang="en" sz="1600">
                <a:solidFill>
                  <a:schemeClr val="dk1"/>
                </a:solidFill>
              </a:rPr>
              <a:t>Calculate the predicted genotype frequencies from the predicted allele frequencies</a:t>
            </a:r>
            <a:endParaRPr sz="1600">
              <a:solidFill>
                <a:schemeClr val="dk1"/>
              </a:solidFill>
            </a:endParaRPr>
          </a:p>
          <a:p>
            <a:pPr marL="457200" lvl="0" indent="0" algn="l" rtl="0">
              <a:lnSpc>
                <a:spcPct val="114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r>
              <a:rPr lang="en" sz="1600">
                <a:solidFill>
                  <a:schemeClr val="dk1"/>
                </a:solidFill>
              </a:rPr>
              <a:t>	</a:t>
            </a:r>
            <a:r>
              <a:rPr lang="en" sz="1600">
                <a:solidFill>
                  <a:srgbClr val="38761D"/>
                </a:solidFill>
              </a:rPr>
              <a:t>p</a:t>
            </a:r>
            <a:r>
              <a:rPr lang="en" sz="1600" baseline="30000">
                <a:solidFill>
                  <a:srgbClr val="38761D"/>
                </a:solidFill>
              </a:rPr>
              <a:t>2</a:t>
            </a:r>
            <a:r>
              <a:rPr lang="en" sz="1600">
                <a:solidFill>
                  <a:srgbClr val="38761D"/>
                </a:solidFill>
              </a:rPr>
              <a:t> = 0.4</a:t>
            </a:r>
            <a:r>
              <a:rPr lang="en" sz="1600" baseline="30000">
                <a:solidFill>
                  <a:srgbClr val="38761D"/>
                </a:solidFill>
              </a:rPr>
              <a:t>2</a:t>
            </a:r>
            <a:r>
              <a:rPr lang="en" sz="1600">
                <a:solidFill>
                  <a:srgbClr val="38761D"/>
                </a:solidFill>
              </a:rPr>
              <a:t> = 0.16</a:t>
            </a:r>
            <a:endParaRPr sz="1600">
              <a:solidFill>
                <a:srgbClr val="38761D"/>
              </a:solidFill>
            </a:endParaRPr>
          </a:p>
          <a:p>
            <a:pPr marL="0" lvl="0" indent="0" algn="l" rtl="0">
              <a:lnSpc>
                <a:spcPct val="100000"/>
              </a:lnSpc>
              <a:spcBef>
                <a:spcPts val="0"/>
              </a:spcBef>
              <a:spcAft>
                <a:spcPts val="0"/>
              </a:spcAft>
              <a:buNone/>
            </a:pPr>
            <a:r>
              <a:rPr lang="en" sz="1600">
                <a:solidFill>
                  <a:srgbClr val="38761D"/>
                </a:solidFill>
              </a:rPr>
              <a:t>	2pq = 2 x (0.4) x (0.6) = 0.48</a:t>
            </a:r>
            <a:endParaRPr sz="1600">
              <a:solidFill>
                <a:srgbClr val="38761D"/>
              </a:solidFill>
            </a:endParaRPr>
          </a:p>
          <a:p>
            <a:pPr marL="0" lvl="0" indent="0" algn="l" rtl="0">
              <a:lnSpc>
                <a:spcPct val="100000"/>
              </a:lnSpc>
              <a:spcBef>
                <a:spcPts val="0"/>
              </a:spcBef>
              <a:spcAft>
                <a:spcPts val="0"/>
              </a:spcAft>
              <a:buNone/>
            </a:pPr>
            <a:r>
              <a:rPr lang="en" sz="1600">
                <a:solidFill>
                  <a:srgbClr val="38761D"/>
                </a:solidFill>
              </a:rPr>
              <a:t>	Q</a:t>
            </a:r>
            <a:r>
              <a:rPr lang="en" sz="1600" baseline="30000">
                <a:solidFill>
                  <a:srgbClr val="38761D"/>
                </a:solidFill>
              </a:rPr>
              <a:t>2</a:t>
            </a:r>
            <a:r>
              <a:rPr lang="en" sz="1600">
                <a:solidFill>
                  <a:srgbClr val="38761D"/>
                </a:solidFill>
              </a:rPr>
              <a:t> = 0.6</a:t>
            </a:r>
            <a:r>
              <a:rPr lang="en" sz="1600" baseline="30000">
                <a:solidFill>
                  <a:srgbClr val="38761D"/>
                </a:solidFill>
              </a:rPr>
              <a:t>2</a:t>
            </a:r>
            <a:r>
              <a:rPr lang="en" sz="1600">
                <a:solidFill>
                  <a:srgbClr val="38761D"/>
                </a:solidFill>
              </a:rPr>
              <a:t> = 0.36</a:t>
            </a:r>
            <a:endParaRPr sz="1600">
              <a:solidFill>
                <a:srgbClr val="38761D"/>
              </a:solidFill>
            </a:endParaRPr>
          </a:p>
          <a:p>
            <a:pPr marL="0" lvl="0" indent="0" algn="l" rtl="0">
              <a:spcBef>
                <a:spcPts val="0"/>
              </a:spcBef>
              <a:spcAft>
                <a:spcPts val="1600"/>
              </a:spcAft>
              <a:buNone/>
            </a:pPr>
            <a:r>
              <a:rPr lang="en" sz="1600">
                <a:solidFill>
                  <a:schemeClr val="dk1"/>
                </a:solidFill>
              </a:rPr>
              <a:t>	</a:t>
            </a:r>
            <a:endParaRPr sz="1600">
              <a:solidFill>
                <a:schemeClr val="dk1"/>
              </a:solidFill>
            </a:endParaRPr>
          </a:p>
        </p:txBody>
      </p:sp>
      <p:pic>
        <p:nvPicPr>
          <p:cNvPr id="611" name="Google Shape;611;p89"/>
          <p:cNvPicPr preferRelativeResize="0"/>
          <p:nvPr/>
        </p:nvPicPr>
        <p:blipFill>
          <a:blip r:embed="rId3">
            <a:alphaModFix/>
          </a:blip>
          <a:stretch>
            <a:fillRect/>
          </a:stretch>
        </p:blipFill>
        <p:spPr>
          <a:xfrm>
            <a:off x="5120550" y="1316775"/>
            <a:ext cx="3601600" cy="3229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0"/>
          <p:cNvSpPr txBox="1">
            <a:spLocks noGrp="1"/>
          </p:cNvSpPr>
          <p:nvPr>
            <p:ph type="title"/>
          </p:nvPr>
        </p:nvSpPr>
        <p:spPr>
          <a:xfrm>
            <a:off x="5175850" y="575950"/>
            <a:ext cx="35463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Problem</a:t>
            </a:r>
            <a:endParaRPr/>
          </a:p>
        </p:txBody>
      </p:sp>
      <p:sp>
        <p:nvSpPr>
          <p:cNvPr id="617" name="Google Shape;617;p90"/>
          <p:cNvSpPr txBox="1">
            <a:spLocks noGrp="1"/>
          </p:cNvSpPr>
          <p:nvPr>
            <p:ph type="body" idx="1"/>
          </p:nvPr>
        </p:nvSpPr>
        <p:spPr>
          <a:xfrm>
            <a:off x="170325" y="557850"/>
            <a:ext cx="4640100" cy="45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 a population of 1000 fish, 640 have forked tail fins and 360 have smooth tail fins. Tail fin shape is determined by two alleles: T is dominant for forked and t is recessive for smooth. </a:t>
            </a:r>
            <a:endParaRPr sz="1600"/>
          </a:p>
          <a:p>
            <a:pPr marL="457200" lvl="0" indent="-330200" algn="l" rtl="0">
              <a:lnSpc>
                <a:spcPct val="114000"/>
              </a:lnSpc>
              <a:spcBef>
                <a:spcPts val="1600"/>
              </a:spcBef>
              <a:spcAft>
                <a:spcPts val="0"/>
              </a:spcAft>
              <a:buClr>
                <a:schemeClr val="dk1"/>
              </a:buClr>
              <a:buSzPts val="1600"/>
              <a:buAutoNum type="arabicPeriod"/>
            </a:pPr>
            <a:r>
              <a:rPr lang="en" sz="1600">
                <a:solidFill>
                  <a:srgbClr val="38761D"/>
                </a:solidFill>
              </a:rPr>
              <a:t>q</a:t>
            </a:r>
            <a:r>
              <a:rPr lang="en" sz="1600" baseline="30000">
                <a:solidFill>
                  <a:srgbClr val="38761D"/>
                </a:solidFill>
              </a:rPr>
              <a:t>2</a:t>
            </a:r>
            <a:r>
              <a:rPr lang="en" sz="1600">
                <a:solidFill>
                  <a:srgbClr val="38761D"/>
                </a:solidFill>
              </a:rPr>
              <a:t> = 360/1000 = 0.36</a:t>
            </a:r>
            <a:endParaRPr sz="1600">
              <a:solidFill>
                <a:schemeClr val="dk1"/>
              </a:solidFill>
            </a:endParaRPr>
          </a:p>
          <a:p>
            <a:pPr marL="457200" lvl="0" indent="-330200" algn="l" rtl="0">
              <a:lnSpc>
                <a:spcPct val="114000"/>
              </a:lnSpc>
              <a:spcBef>
                <a:spcPts val="0"/>
              </a:spcBef>
              <a:spcAft>
                <a:spcPts val="0"/>
              </a:spcAft>
              <a:buClr>
                <a:schemeClr val="dk1"/>
              </a:buClr>
              <a:buSzPts val="1600"/>
              <a:buAutoNum type="arabicPeriod"/>
            </a:pPr>
            <a:r>
              <a:rPr lang="en">
                <a:solidFill>
                  <a:srgbClr val="38761D"/>
                </a:solidFill>
              </a:rPr>
              <a:t>q= sqrt(0.36) = 0.6</a:t>
            </a:r>
            <a:endParaRPr sz="1600">
              <a:solidFill>
                <a:schemeClr val="dk1"/>
              </a:solidFill>
            </a:endParaRPr>
          </a:p>
          <a:p>
            <a:pPr marL="457200" lvl="0" indent="-342900" algn="l" rtl="0">
              <a:lnSpc>
                <a:spcPct val="114000"/>
              </a:lnSpc>
              <a:spcBef>
                <a:spcPts val="0"/>
              </a:spcBef>
              <a:spcAft>
                <a:spcPts val="0"/>
              </a:spcAft>
              <a:buClr>
                <a:schemeClr val="dk1"/>
              </a:buClr>
              <a:buSzPts val="1800"/>
              <a:buAutoNum type="arabicPeriod"/>
            </a:pPr>
            <a:r>
              <a:rPr lang="en">
                <a:solidFill>
                  <a:srgbClr val="38761D"/>
                </a:solidFill>
              </a:rPr>
              <a:t>p = 0.4</a:t>
            </a:r>
            <a:endParaRPr>
              <a:solidFill>
                <a:schemeClr val="dk1"/>
              </a:solidFill>
            </a:endParaRPr>
          </a:p>
          <a:p>
            <a:pPr marL="457200" lvl="0" indent="-330200" algn="l" rtl="0">
              <a:lnSpc>
                <a:spcPct val="100000"/>
              </a:lnSpc>
              <a:spcBef>
                <a:spcPts val="0"/>
              </a:spcBef>
              <a:spcAft>
                <a:spcPts val="0"/>
              </a:spcAft>
              <a:buClr>
                <a:schemeClr val="dk1"/>
              </a:buClr>
              <a:buSzPts val="1600"/>
              <a:buAutoNum type="arabicPeriod"/>
            </a:pPr>
            <a:r>
              <a:rPr lang="en" sz="1600">
                <a:solidFill>
                  <a:srgbClr val="38761D"/>
                </a:solidFill>
              </a:rPr>
              <a:t>p</a:t>
            </a:r>
            <a:r>
              <a:rPr lang="en" sz="1600" baseline="30000">
                <a:solidFill>
                  <a:srgbClr val="38761D"/>
                </a:solidFill>
              </a:rPr>
              <a:t>2</a:t>
            </a:r>
            <a:r>
              <a:rPr lang="en" sz="1600">
                <a:solidFill>
                  <a:srgbClr val="38761D"/>
                </a:solidFill>
              </a:rPr>
              <a:t> = 0.4</a:t>
            </a:r>
            <a:r>
              <a:rPr lang="en" sz="1600" baseline="30000">
                <a:solidFill>
                  <a:srgbClr val="38761D"/>
                </a:solidFill>
              </a:rPr>
              <a:t>2</a:t>
            </a:r>
            <a:r>
              <a:rPr lang="en" sz="1600">
                <a:solidFill>
                  <a:srgbClr val="38761D"/>
                </a:solidFill>
              </a:rPr>
              <a:t> = 0.16</a:t>
            </a:r>
            <a:endParaRPr sz="1600">
              <a:solidFill>
                <a:srgbClr val="38761D"/>
              </a:solidFill>
            </a:endParaRPr>
          </a:p>
          <a:p>
            <a:pPr marL="457200" lvl="0" indent="0" algn="l" rtl="0">
              <a:lnSpc>
                <a:spcPct val="100000"/>
              </a:lnSpc>
              <a:spcBef>
                <a:spcPts val="0"/>
              </a:spcBef>
              <a:spcAft>
                <a:spcPts val="0"/>
              </a:spcAft>
              <a:buNone/>
            </a:pPr>
            <a:r>
              <a:rPr lang="en" sz="1600">
                <a:solidFill>
                  <a:srgbClr val="38761D"/>
                </a:solidFill>
              </a:rPr>
              <a:t>2pq = 2 x (0.4) x (0.6) = 0.48</a:t>
            </a:r>
            <a:endParaRPr sz="1600">
              <a:solidFill>
                <a:srgbClr val="38761D"/>
              </a:solidFill>
            </a:endParaRPr>
          </a:p>
          <a:p>
            <a:pPr marL="457200" lvl="0" indent="0" algn="l" rtl="0">
              <a:lnSpc>
                <a:spcPct val="100000"/>
              </a:lnSpc>
              <a:spcBef>
                <a:spcPts val="0"/>
              </a:spcBef>
              <a:spcAft>
                <a:spcPts val="0"/>
              </a:spcAft>
              <a:buNone/>
            </a:pPr>
            <a:r>
              <a:rPr lang="en" sz="1600">
                <a:solidFill>
                  <a:srgbClr val="38761D"/>
                </a:solidFill>
              </a:rPr>
              <a:t>Q</a:t>
            </a:r>
            <a:r>
              <a:rPr lang="en" sz="1600" baseline="30000">
                <a:solidFill>
                  <a:srgbClr val="38761D"/>
                </a:solidFill>
              </a:rPr>
              <a:t>2</a:t>
            </a:r>
            <a:r>
              <a:rPr lang="en" sz="1600">
                <a:solidFill>
                  <a:srgbClr val="38761D"/>
                </a:solidFill>
              </a:rPr>
              <a:t> = 0.6</a:t>
            </a:r>
            <a:r>
              <a:rPr lang="en" sz="1600" baseline="30000">
                <a:solidFill>
                  <a:srgbClr val="38761D"/>
                </a:solidFill>
              </a:rPr>
              <a:t>2</a:t>
            </a:r>
            <a:r>
              <a:rPr lang="en" sz="1600">
                <a:solidFill>
                  <a:srgbClr val="38761D"/>
                </a:solidFill>
              </a:rPr>
              <a:t> = 0.36</a:t>
            </a:r>
            <a:endParaRPr sz="1600">
              <a:solidFill>
                <a:schemeClr val="dk1"/>
              </a:solidFill>
            </a:endParaRPr>
          </a:p>
          <a:p>
            <a:pPr marL="457200" lvl="0" indent="0" algn="l" rtl="0">
              <a:lnSpc>
                <a:spcPct val="114000"/>
              </a:lnSpc>
              <a:spcBef>
                <a:spcPts val="0"/>
              </a:spcBef>
              <a:spcAft>
                <a:spcPts val="0"/>
              </a:spcAft>
              <a:buNone/>
            </a:pPr>
            <a:r>
              <a:rPr lang="en" sz="1600">
                <a:solidFill>
                  <a:srgbClr val="FF0000"/>
                </a:solidFill>
              </a:rPr>
              <a:t>Therefore,</a:t>
            </a:r>
            <a:endParaRPr sz="1600">
              <a:solidFill>
                <a:srgbClr val="FF0000"/>
              </a:solidFill>
            </a:endParaRPr>
          </a:p>
          <a:p>
            <a:pPr marL="457200" lvl="0" indent="0" algn="l" rtl="0">
              <a:lnSpc>
                <a:spcPct val="114000"/>
              </a:lnSpc>
              <a:spcBef>
                <a:spcPts val="0"/>
              </a:spcBef>
              <a:spcAft>
                <a:spcPts val="0"/>
              </a:spcAft>
              <a:buNone/>
            </a:pPr>
            <a:r>
              <a:rPr lang="en" sz="1600">
                <a:solidFill>
                  <a:srgbClr val="FF0000"/>
                </a:solidFill>
              </a:rPr>
              <a:t>16% have forked tails (TT)</a:t>
            </a:r>
            <a:endParaRPr sz="1600">
              <a:solidFill>
                <a:srgbClr val="FF0000"/>
              </a:solidFill>
            </a:endParaRPr>
          </a:p>
          <a:p>
            <a:pPr marL="457200" lvl="0" indent="0" algn="l" rtl="0">
              <a:lnSpc>
                <a:spcPct val="114000"/>
              </a:lnSpc>
              <a:spcBef>
                <a:spcPts val="0"/>
              </a:spcBef>
              <a:spcAft>
                <a:spcPts val="0"/>
              </a:spcAft>
              <a:buNone/>
            </a:pPr>
            <a:r>
              <a:rPr lang="en" sz="1600">
                <a:solidFill>
                  <a:srgbClr val="FF0000"/>
                </a:solidFill>
              </a:rPr>
              <a:t>48% have forked tails (Tt)</a:t>
            </a:r>
            <a:endParaRPr sz="1600">
              <a:solidFill>
                <a:srgbClr val="FF0000"/>
              </a:solidFill>
            </a:endParaRPr>
          </a:p>
          <a:p>
            <a:pPr marL="457200" lvl="0" indent="0" algn="l" rtl="0">
              <a:lnSpc>
                <a:spcPct val="114000"/>
              </a:lnSpc>
              <a:spcBef>
                <a:spcPts val="0"/>
              </a:spcBef>
              <a:spcAft>
                <a:spcPts val="0"/>
              </a:spcAft>
              <a:buNone/>
            </a:pPr>
            <a:r>
              <a:rPr lang="en" sz="1600">
                <a:solidFill>
                  <a:srgbClr val="FF0000"/>
                </a:solidFill>
              </a:rPr>
              <a:t>36 % have smooth tails (tt)</a:t>
            </a:r>
            <a:endParaRPr sz="1600">
              <a:solidFill>
                <a:srgbClr val="FF0000"/>
              </a:solidFill>
            </a:endParaRPr>
          </a:p>
          <a:p>
            <a:pPr marL="0" lvl="0" indent="0" algn="l" rtl="0">
              <a:lnSpc>
                <a:spcPct val="100000"/>
              </a:lnSpc>
              <a:spcBef>
                <a:spcPts val="0"/>
              </a:spcBef>
              <a:spcAft>
                <a:spcPts val="0"/>
              </a:spcAft>
              <a:buNone/>
            </a:pPr>
            <a:r>
              <a:rPr lang="en" sz="1600">
                <a:solidFill>
                  <a:schemeClr val="dk1"/>
                </a:solidFill>
              </a:rPr>
              <a:t>	</a:t>
            </a:r>
            <a:endParaRPr sz="1600">
              <a:solidFill>
                <a:srgbClr val="38761D"/>
              </a:solidFill>
            </a:endParaRPr>
          </a:p>
          <a:p>
            <a:pPr marL="0" lvl="0" indent="0" algn="l" rtl="0">
              <a:spcBef>
                <a:spcPts val="0"/>
              </a:spcBef>
              <a:spcAft>
                <a:spcPts val="1600"/>
              </a:spcAft>
              <a:buNone/>
            </a:pPr>
            <a:r>
              <a:rPr lang="en" sz="1600">
                <a:solidFill>
                  <a:schemeClr val="dk1"/>
                </a:solidFill>
              </a:rPr>
              <a:t>	</a:t>
            </a:r>
            <a:endParaRPr sz="1600">
              <a:solidFill>
                <a:schemeClr val="dk1"/>
              </a:solidFill>
            </a:endParaRPr>
          </a:p>
        </p:txBody>
      </p:sp>
      <p:pic>
        <p:nvPicPr>
          <p:cNvPr id="618" name="Google Shape;618;p90"/>
          <p:cNvPicPr preferRelativeResize="0"/>
          <p:nvPr/>
        </p:nvPicPr>
        <p:blipFill>
          <a:blip r:embed="rId3">
            <a:alphaModFix/>
          </a:blip>
          <a:stretch>
            <a:fillRect/>
          </a:stretch>
        </p:blipFill>
        <p:spPr>
          <a:xfrm>
            <a:off x="5120550" y="1316775"/>
            <a:ext cx="3601600" cy="3229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Five Factors Leading to Evolution</a:t>
            </a:r>
            <a:endParaRPr/>
          </a:p>
        </p:txBody>
      </p:sp>
      <p:sp>
        <p:nvSpPr>
          <p:cNvPr id="624" name="Google Shape;624;p91"/>
          <p:cNvSpPr txBox="1">
            <a:spLocks noGrp="1"/>
          </p:cNvSpPr>
          <p:nvPr>
            <p:ph type="body" idx="1"/>
          </p:nvPr>
        </p:nvSpPr>
        <p:spPr>
          <a:xfrm>
            <a:off x="5080949" y="1423575"/>
            <a:ext cx="3285000" cy="3002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AutoNum type="arabicPeriod"/>
            </a:pPr>
            <a:r>
              <a:rPr lang="en" sz="2400">
                <a:solidFill>
                  <a:schemeClr val="dk1"/>
                </a:solidFill>
              </a:rPr>
              <a:t>Genetic Drift</a:t>
            </a:r>
            <a:endParaRPr sz="2400">
              <a:solidFill>
                <a:schemeClr val="dk1"/>
              </a:solidFill>
            </a:endParaRPr>
          </a:p>
          <a:p>
            <a:pPr marL="457200" lvl="0" indent="-381000" algn="l" rtl="0">
              <a:spcBef>
                <a:spcPts val="0"/>
              </a:spcBef>
              <a:spcAft>
                <a:spcPts val="0"/>
              </a:spcAft>
              <a:buClr>
                <a:schemeClr val="dk1"/>
              </a:buClr>
              <a:buSzPts val="2400"/>
              <a:buAutoNum type="arabicPeriod"/>
            </a:pPr>
            <a:r>
              <a:rPr lang="en" sz="2400">
                <a:solidFill>
                  <a:schemeClr val="dk1"/>
                </a:solidFill>
              </a:rPr>
              <a:t>Gene Flow</a:t>
            </a:r>
            <a:endParaRPr sz="2400">
              <a:solidFill>
                <a:schemeClr val="dk1"/>
              </a:solidFill>
            </a:endParaRPr>
          </a:p>
          <a:p>
            <a:pPr marL="457200" lvl="0" indent="-381000" algn="l" rtl="0">
              <a:spcBef>
                <a:spcPts val="0"/>
              </a:spcBef>
              <a:spcAft>
                <a:spcPts val="0"/>
              </a:spcAft>
              <a:buClr>
                <a:schemeClr val="dk1"/>
              </a:buClr>
              <a:buSzPts val="2400"/>
              <a:buAutoNum type="arabicPeriod"/>
            </a:pPr>
            <a:r>
              <a:rPr lang="en" sz="2400">
                <a:solidFill>
                  <a:schemeClr val="dk1"/>
                </a:solidFill>
              </a:rPr>
              <a:t>Mutation</a:t>
            </a:r>
            <a:endParaRPr sz="2400">
              <a:solidFill>
                <a:schemeClr val="dk1"/>
              </a:solidFill>
            </a:endParaRPr>
          </a:p>
          <a:p>
            <a:pPr marL="457200" lvl="0" indent="-381000" algn="l" rtl="0">
              <a:spcBef>
                <a:spcPts val="0"/>
              </a:spcBef>
              <a:spcAft>
                <a:spcPts val="0"/>
              </a:spcAft>
              <a:buClr>
                <a:schemeClr val="dk1"/>
              </a:buClr>
              <a:buSzPts val="2400"/>
              <a:buAutoNum type="arabicPeriod"/>
            </a:pPr>
            <a:r>
              <a:rPr lang="en" sz="2400">
                <a:solidFill>
                  <a:schemeClr val="dk1"/>
                </a:solidFill>
              </a:rPr>
              <a:t>Sexual Selection</a:t>
            </a:r>
            <a:endParaRPr sz="2400">
              <a:solidFill>
                <a:schemeClr val="dk1"/>
              </a:solidFill>
            </a:endParaRPr>
          </a:p>
          <a:p>
            <a:pPr marL="457200" lvl="0" indent="-381000" algn="l" rtl="0">
              <a:spcBef>
                <a:spcPts val="0"/>
              </a:spcBef>
              <a:spcAft>
                <a:spcPts val="0"/>
              </a:spcAft>
              <a:buClr>
                <a:schemeClr val="dk1"/>
              </a:buClr>
              <a:buSzPts val="2400"/>
              <a:buAutoNum type="arabicPeriod"/>
            </a:pPr>
            <a:r>
              <a:rPr lang="en" sz="2400">
                <a:solidFill>
                  <a:schemeClr val="dk1"/>
                </a:solidFill>
              </a:rPr>
              <a:t>Natural Selection</a:t>
            </a:r>
            <a:endParaRPr sz="2400">
              <a:solidFill>
                <a:schemeClr val="dk1"/>
              </a:solidFill>
            </a:endParaRPr>
          </a:p>
        </p:txBody>
      </p:sp>
      <p:sp>
        <p:nvSpPr>
          <p:cNvPr id="625" name="Google Shape;625;p91"/>
          <p:cNvSpPr txBox="1">
            <a:spLocks noGrp="1"/>
          </p:cNvSpPr>
          <p:nvPr>
            <p:ph type="body" idx="1"/>
          </p:nvPr>
        </p:nvSpPr>
        <p:spPr>
          <a:xfrm>
            <a:off x="278275" y="1423575"/>
            <a:ext cx="35679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Remember, evolution is continuous. Environments are always changing, although very slowly. Evolution is a response to these changes. When the changes happen, populations either adapt or go extinct.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34"/>
        <p:cNvGrpSpPr/>
        <p:nvPr/>
      </p:nvGrpSpPr>
      <p:grpSpPr>
        <a:xfrm>
          <a:off x="0" y="0"/>
          <a:ext cx="0" cy="0"/>
          <a:chOff x="0" y="0"/>
          <a:chExt cx="0" cy="0"/>
        </a:xfrm>
      </p:grpSpPr>
      <p:sp>
        <p:nvSpPr>
          <p:cNvPr id="635" name="Google Shape;635;p93"/>
          <p:cNvSpPr txBox="1">
            <a:spLocks noGrp="1"/>
          </p:cNvSpPr>
          <p:nvPr>
            <p:ph type="title"/>
          </p:nvPr>
        </p:nvSpPr>
        <p:spPr>
          <a:xfrm>
            <a:off x="2454825" y="575950"/>
            <a:ext cx="62802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11.6 Patterns in Evolution</a:t>
            </a:r>
            <a:endParaRPr/>
          </a:p>
        </p:txBody>
      </p:sp>
      <p:sp>
        <p:nvSpPr>
          <p:cNvPr id="636" name="Google Shape;636;p93"/>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Compare and contrast convergent and divergent evolution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the process of coevolution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extinction in the forms of background extinction and mass extinctions</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Describe patterns in speciation</a:t>
            </a:r>
            <a:endParaRPr sz="24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Selection Is Not Random</a:t>
            </a:r>
            <a:endParaRPr/>
          </a:p>
        </p:txBody>
      </p:sp>
      <p:sp>
        <p:nvSpPr>
          <p:cNvPr id="642" name="Google Shape;642;p94"/>
          <p:cNvSpPr txBox="1">
            <a:spLocks noGrp="1"/>
          </p:cNvSpPr>
          <p:nvPr>
            <p:ph type="body" idx="1"/>
          </p:nvPr>
        </p:nvSpPr>
        <p:spPr>
          <a:xfrm>
            <a:off x="464546" y="1458000"/>
            <a:ext cx="82149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science, random means that it something happens by chance and cannot be predicted. Mutation and genetic drift are random events because they cannot be predicted. These random events are sources of genetic diversity.</a:t>
            </a:r>
            <a:endParaRPr/>
          </a:p>
          <a:p>
            <a:pPr marL="0" lvl="0" indent="0" algn="l" rtl="0">
              <a:spcBef>
                <a:spcPts val="1600"/>
              </a:spcBef>
              <a:spcAft>
                <a:spcPts val="0"/>
              </a:spcAft>
              <a:buNone/>
            </a:pPr>
            <a:r>
              <a:rPr lang="en"/>
              <a:t>Natural selection is also not random. Individuals with beneficial traits are more likely to survive and reproduce than individuals without those traits. </a:t>
            </a:r>
            <a:endParaRPr/>
          </a:p>
          <a:p>
            <a:pPr marL="0" lvl="0" indent="0" algn="l" rtl="0">
              <a:spcBef>
                <a:spcPts val="1600"/>
              </a:spcBef>
              <a:spcAft>
                <a:spcPts val="1600"/>
              </a:spcAft>
              <a:buNone/>
            </a:pPr>
            <a:r>
              <a:rPr lang="en"/>
              <a:t>Two ways that natural selection can direct a population’s traits are through convergent evolution and divergent evolution.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Convergent Evolution</a:t>
            </a:r>
            <a:endParaRPr/>
          </a:p>
        </p:txBody>
      </p:sp>
      <p:sp>
        <p:nvSpPr>
          <p:cNvPr id="648" name="Google Shape;648;p95"/>
          <p:cNvSpPr txBox="1">
            <a:spLocks noGrp="1"/>
          </p:cNvSpPr>
          <p:nvPr>
            <p:ph type="body" idx="1"/>
          </p:nvPr>
        </p:nvSpPr>
        <p:spPr>
          <a:xfrm>
            <a:off x="5087799" y="1211350"/>
            <a:ext cx="3557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Convergent evolution</a:t>
            </a:r>
            <a:r>
              <a:rPr lang="en"/>
              <a:t> is when unrelated species evolve similar characteristics. Examples include wings on birds and insects. </a:t>
            </a:r>
            <a:endParaRPr/>
          </a:p>
        </p:txBody>
      </p:sp>
      <p:pic>
        <p:nvPicPr>
          <p:cNvPr id="649" name="Google Shape;649;p95"/>
          <p:cNvPicPr preferRelativeResize="0"/>
          <p:nvPr/>
        </p:nvPicPr>
        <p:blipFill>
          <a:blip r:embed="rId3">
            <a:alphaModFix/>
          </a:blip>
          <a:stretch>
            <a:fillRect/>
          </a:stretch>
        </p:blipFill>
        <p:spPr>
          <a:xfrm>
            <a:off x="783875" y="1211350"/>
            <a:ext cx="3383750" cy="33837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9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Divergent Evolution</a:t>
            </a:r>
            <a:endParaRPr/>
          </a:p>
        </p:txBody>
      </p:sp>
      <p:sp>
        <p:nvSpPr>
          <p:cNvPr id="655" name="Google Shape;655;p96"/>
          <p:cNvSpPr txBox="1">
            <a:spLocks noGrp="1"/>
          </p:cNvSpPr>
          <p:nvPr>
            <p:ph type="body" idx="1"/>
          </p:nvPr>
        </p:nvSpPr>
        <p:spPr>
          <a:xfrm>
            <a:off x="5164449" y="1352275"/>
            <a:ext cx="3557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Divergent evolution</a:t>
            </a:r>
            <a:r>
              <a:rPr lang="en"/>
              <a:t> is when closely related species evolve in different directions and become increasingly different.</a:t>
            </a:r>
            <a:endParaRPr/>
          </a:p>
        </p:txBody>
      </p:sp>
      <p:pic>
        <p:nvPicPr>
          <p:cNvPr id="656" name="Google Shape;656;p96"/>
          <p:cNvPicPr preferRelativeResize="0"/>
          <p:nvPr/>
        </p:nvPicPr>
        <p:blipFill>
          <a:blip r:embed="rId3">
            <a:alphaModFix/>
          </a:blip>
          <a:stretch>
            <a:fillRect/>
          </a:stretch>
        </p:blipFill>
        <p:spPr>
          <a:xfrm>
            <a:off x="271475" y="1458063"/>
            <a:ext cx="4762500" cy="27908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Coevolution</a:t>
            </a:r>
            <a:endParaRPr/>
          </a:p>
        </p:txBody>
      </p:sp>
      <p:sp>
        <p:nvSpPr>
          <p:cNvPr id="662" name="Google Shape;662;p97"/>
          <p:cNvSpPr txBox="1">
            <a:spLocks noGrp="1"/>
          </p:cNvSpPr>
          <p:nvPr>
            <p:ph type="body" idx="1"/>
          </p:nvPr>
        </p:nvSpPr>
        <p:spPr>
          <a:xfrm>
            <a:off x="206080" y="1413625"/>
            <a:ext cx="3892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Coevolution</a:t>
            </a:r>
            <a:r>
              <a:rPr lang="en">
                <a:solidFill>
                  <a:schemeClr val="dk1"/>
                </a:solidFill>
              </a:rPr>
              <a:t> </a:t>
            </a:r>
            <a:r>
              <a:rPr lang="en"/>
              <a:t>is the process in which two or more species evolve in response to change in each other. In some cases it’s beneficial while other cases it’s competition. </a:t>
            </a:r>
            <a:endParaRPr/>
          </a:p>
        </p:txBody>
      </p:sp>
      <p:pic>
        <p:nvPicPr>
          <p:cNvPr id="663" name="Google Shape;663;p97"/>
          <p:cNvPicPr preferRelativeResize="0"/>
          <p:nvPr/>
        </p:nvPicPr>
        <p:blipFill>
          <a:blip r:embed="rId3">
            <a:alphaModFix/>
          </a:blip>
          <a:stretch>
            <a:fillRect/>
          </a:stretch>
        </p:blipFill>
        <p:spPr>
          <a:xfrm>
            <a:off x="4495476" y="1333175"/>
            <a:ext cx="3892200" cy="31633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Theories of Geological Change</a:t>
            </a:r>
            <a:endParaRPr/>
          </a:p>
        </p:txBody>
      </p:sp>
      <p:sp>
        <p:nvSpPr>
          <p:cNvPr id="116" name="Google Shape;116;p20"/>
          <p:cNvSpPr txBox="1">
            <a:spLocks noGrp="1"/>
          </p:cNvSpPr>
          <p:nvPr>
            <p:ph type="body" idx="1"/>
          </p:nvPr>
        </p:nvSpPr>
        <p:spPr>
          <a:xfrm>
            <a:off x="256775" y="1565850"/>
            <a:ext cx="3264300" cy="20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Catastrophism</a:t>
            </a:r>
            <a:r>
              <a:rPr lang="en">
                <a:solidFill>
                  <a:schemeClr val="dk1"/>
                </a:solidFill>
              </a:rPr>
              <a:t> </a:t>
            </a:r>
            <a:r>
              <a:rPr lang="en"/>
              <a:t>is the idea that past natural disasters, such as floods and volcanic eruptions, shaped landforms and caused species to become extinct in the process.</a:t>
            </a:r>
            <a:endParaRPr/>
          </a:p>
        </p:txBody>
      </p:sp>
      <p:pic>
        <p:nvPicPr>
          <p:cNvPr id="117" name="Google Shape;117;p20"/>
          <p:cNvPicPr preferRelativeResize="0"/>
          <p:nvPr/>
        </p:nvPicPr>
        <p:blipFill>
          <a:blip r:embed="rId3">
            <a:alphaModFix/>
          </a:blip>
          <a:stretch>
            <a:fillRect/>
          </a:stretch>
        </p:blipFill>
        <p:spPr>
          <a:xfrm>
            <a:off x="3623025" y="3076550"/>
            <a:ext cx="2061500" cy="1546125"/>
          </a:xfrm>
          <a:prstGeom prst="rect">
            <a:avLst/>
          </a:prstGeom>
          <a:noFill/>
          <a:ln>
            <a:noFill/>
          </a:ln>
        </p:spPr>
      </p:pic>
      <p:pic>
        <p:nvPicPr>
          <p:cNvPr id="118" name="Google Shape;118;p20"/>
          <p:cNvPicPr preferRelativeResize="0"/>
          <p:nvPr/>
        </p:nvPicPr>
        <p:blipFill rotWithShape="1">
          <a:blip r:embed="rId4">
            <a:alphaModFix/>
          </a:blip>
          <a:srcRect l="32290"/>
          <a:stretch/>
        </p:blipFill>
        <p:spPr>
          <a:xfrm>
            <a:off x="6302397" y="3076549"/>
            <a:ext cx="1899854" cy="1546125"/>
          </a:xfrm>
          <a:prstGeom prst="rect">
            <a:avLst/>
          </a:prstGeom>
          <a:noFill/>
          <a:ln>
            <a:noFill/>
          </a:ln>
        </p:spPr>
      </p:pic>
      <p:pic>
        <p:nvPicPr>
          <p:cNvPr id="119" name="Google Shape;119;p20"/>
          <p:cNvPicPr preferRelativeResize="0"/>
          <p:nvPr/>
        </p:nvPicPr>
        <p:blipFill>
          <a:blip r:embed="rId5">
            <a:alphaModFix/>
          </a:blip>
          <a:stretch>
            <a:fillRect/>
          </a:stretch>
        </p:blipFill>
        <p:spPr>
          <a:xfrm>
            <a:off x="4276200" y="1211352"/>
            <a:ext cx="3342837" cy="17994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Extinction</a:t>
            </a:r>
            <a:endParaRPr/>
          </a:p>
        </p:txBody>
      </p:sp>
      <p:sp>
        <p:nvSpPr>
          <p:cNvPr id="693" name="Google Shape;693;p101"/>
          <p:cNvSpPr txBox="1">
            <a:spLocks noGrp="1"/>
          </p:cNvSpPr>
          <p:nvPr>
            <p:ph type="body" idx="1"/>
          </p:nvPr>
        </p:nvSpPr>
        <p:spPr>
          <a:xfrm>
            <a:off x="554950" y="1413625"/>
            <a:ext cx="81669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Extinction</a:t>
            </a:r>
            <a:r>
              <a:rPr lang="en">
                <a:solidFill>
                  <a:schemeClr val="dk1"/>
                </a:solidFill>
              </a:rPr>
              <a:t> </a:t>
            </a:r>
            <a:r>
              <a:rPr lang="en"/>
              <a:t>is the permanent loss of a species from Earth. This is a natural process that can be divided into two categories.</a:t>
            </a:r>
            <a:endParaRPr/>
          </a:p>
          <a:p>
            <a:pPr marL="0" lvl="0" indent="0" algn="l" rtl="0">
              <a:spcBef>
                <a:spcPts val="1600"/>
              </a:spcBef>
              <a:spcAft>
                <a:spcPts val="0"/>
              </a:spcAft>
              <a:buNone/>
            </a:pPr>
            <a:r>
              <a:rPr lang="en" b="1">
                <a:solidFill>
                  <a:schemeClr val="dk1"/>
                </a:solidFill>
              </a:rPr>
              <a:t>Background extinction </a:t>
            </a:r>
            <a:r>
              <a:rPr lang="en"/>
              <a:t>occurs continuously, but at a low rate. Usually only one or a few species are affected.</a:t>
            </a:r>
            <a:endParaRPr/>
          </a:p>
          <a:p>
            <a:pPr marL="0" lvl="0" indent="0" algn="l" rtl="0">
              <a:spcBef>
                <a:spcPts val="1600"/>
              </a:spcBef>
              <a:spcAft>
                <a:spcPts val="1600"/>
              </a:spcAft>
              <a:buNone/>
            </a:pPr>
            <a:r>
              <a:rPr lang="en" b="1">
                <a:solidFill>
                  <a:schemeClr val="dk1"/>
                </a:solidFill>
              </a:rPr>
              <a:t>Mass extinctions</a:t>
            </a:r>
            <a:r>
              <a:rPr lang="en"/>
              <a:t> destroy many species, often all across Earth. They are thought to occur suddenly in geologic time due to dramatic events such as ice age or an asteroid impact. There have been at least five mass extinctions in the last 600 million years.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0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Punctuated Equilibrium</a:t>
            </a:r>
            <a:endParaRPr/>
          </a:p>
        </p:txBody>
      </p:sp>
      <p:sp>
        <p:nvSpPr>
          <p:cNvPr id="699" name="Google Shape;699;p102"/>
          <p:cNvSpPr txBox="1">
            <a:spLocks noGrp="1"/>
          </p:cNvSpPr>
          <p:nvPr>
            <p:ph type="body" idx="1"/>
          </p:nvPr>
        </p:nvSpPr>
        <p:spPr>
          <a:xfrm>
            <a:off x="481322" y="1211350"/>
            <a:ext cx="50181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Punctuated equilibrium</a:t>
            </a:r>
            <a:r>
              <a:rPr lang="en"/>
              <a:t> describes the pattern of long periods of little change interrupted by shorter periods of intense evolutionary events, such as speciation. </a:t>
            </a:r>
            <a:endParaRPr/>
          </a:p>
        </p:txBody>
      </p:sp>
      <p:grpSp>
        <p:nvGrpSpPr>
          <p:cNvPr id="700" name="Google Shape;700;p102"/>
          <p:cNvGrpSpPr/>
          <p:nvPr/>
        </p:nvGrpSpPr>
        <p:grpSpPr>
          <a:xfrm>
            <a:off x="5958650" y="1119500"/>
            <a:ext cx="2763201" cy="3964700"/>
            <a:chOff x="5958650" y="575950"/>
            <a:chExt cx="2763201" cy="3964700"/>
          </a:xfrm>
        </p:grpSpPr>
        <p:pic>
          <p:nvPicPr>
            <p:cNvPr id="701" name="Google Shape;701;p102"/>
            <p:cNvPicPr preferRelativeResize="0"/>
            <p:nvPr/>
          </p:nvPicPr>
          <p:blipFill rotWithShape="1">
            <a:blip r:embed="rId3">
              <a:alphaModFix/>
            </a:blip>
            <a:srcRect l="45719" r="-5"/>
            <a:stretch/>
          </p:blipFill>
          <p:spPr>
            <a:xfrm>
              <a:off x="6073475" y="575950"/>
              <a:ext cx="2648376" cy="3964700"/>
            </a:xfrm>
            <a:prstGeom prst="rect">
              <a:avLst/>
            </a:prstGeom>
            <a:noFill/>
            <a:ln>
              <a:noFill/>
            </a:ln>
          </p:spPr>
        </p:pic>
        <p:sp>
          <p:nvSpPr>
            <p:cNvPr id="702" name="Google Shape;702;p102"/>
            <p:cNvSpPr/>
            <p:nvPr/>
          </p:nvSpPr>
          <p:spPr>
            <a:xfrm>
              <a:off x="5958650" y="700350"/>
              <a:ext cx="218100" cy="45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Adaptive Radiation</a:t>
            </a:r>
            <a:endParaRPr/>
          </a:p>
        </p:txBody>
      </p:sp>
      <p:sp>
        <p:nvSpPr>
          <p:cNvPr id="708" name="Google Shape;708;p103"/>
          <p:cNvSpPr txBox="1">
            <a:spLocks noGrp="1"/>
          </p:cNvSpPr>
          <p:nvPr>
            <p:ph type="body" idx="1"/>
          </p:nvPr>
        </p:nvSpPr>
        <p:spPr>
          <a:xfrm>
            <a:off x="374131" y="1441000"/>
            <a:ext cx="3102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Adaptive radiation</a:t>
            </a:r>
            <a:r>
              <a:rPr lang="en"/>
              <a:t> is when evolution splits one species into a number of different species, each one being adapted to a different environment. </a:t>
            </a:r>
            <a:endParaRPr/>
          </a:p>
        </p:txBody>
      </p:sp>
      <p:pic>
        <p:nvPicPr>
          <p:cNvPr id="709" name="Google Shape;709;p103"/>
          <p:cNvPicPr preferRelativeResize="0"/>
          <p:nvPr/>
        </p:nvPicPr>
        <p:blipFill>
          <a:blip r:embed="rId3">
            <a:alphaModFix/>
          </a:blip>
          <a:stretch>
            <a:fillRect/>
          </a:stretch>
        </p:blipFill>
        <p:spPr>
          <a:xfrm>
            <a:off x="5126125" y="1393025"/>
            <a:ext cx="3952900" cy="2633225"/>
          </a:xfrm>
          <a:prstGeom prst="rect">
            <a:avLst/>
          </a:prstGeom>
          <a:noFill/>
          <a:ln>
            <a:noFill/>
          </a:ln>
        </p:spPr>
      </p:pic>
      <p:pic>
        <p:nvPicPr>
          <p:cNvPr id="710" name="Google Shape;710;p103"/>
          <p:cNvPicPr preferRelativeResize="0"/>
          <p:nvPr/>
        </p:nvPicPr>
        <p:blipFill rotWithShape="1">
          <a:blip r:embed="rId4">
            <a:alphaModFix/>
          </a:blip>
          <a:srcRect b="13134"/>
          <a:stretch/>
        </p:blipFill>
        <p:spPr>
          <a:xfrm>
            <a:off x="2529425" y="3059925"/>
            <a:ext cx="2499101" cy="16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Theories of Geological Change</a:t>
            </a:r>
            <a:endParaRPr/>
          </a:p>
        </p:txBody>
      </p:sp>
      <p:sp>
        <p:nvSpPr>
          <p:cNvPr id="125" name="Google Shape;125;p21"/>
          <p:cNvSpPr txBox="1">
            <a:spLocks noGrp="1"/>
          </p:cNvSpPr>
          <p:nvPr>
            <p:ph type="body" idx="1"/>
          </p:nvPr>
        </p:nvSpPr>
        <p:spPr>
          <a:xfrm>
            <a:off x="471075" y="3984525"/>
            <a:ext cx="8060700" cy="7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Gradualism </a:t>
            </a:r>
            <a:r>
              <a:rPr lang="en"/>
              <a:t>is the idea that landforms were shaped by very slow changes over a long period of time, and not by natural disasters.</a:t>
            </a:r>
            <a:endParaRPr/>
          </a:p>
        </p:txBody>
      </p:sp>
      <p:pic>
        <p:nvPicPr>
          <p:cNvPr id="126" name="Google Shape;126;p21"/>
          <p:cNvPicPr preferRelativeResize="0"/>
          <p:nvPr/>
        </p:nvPicPr>
        <p:blipFill>
          <a:blip r:embed="rId3">
            <a:alphaModFix/>
          </a:blip>
          <a:stretch>
            <a:fillRect/>
          </a:stretch>
        </p:blipFill>
        <p:spPr>
          <a:xfrm>
            <a:off x="511893" y="1421399"/>
            <a:ext cx="3850699" cy="2563125"/>
          </a:xfrm>
          <a:prstGeom prst="rect">
            <a:avLst/>
          </a:prstGeom>
          <a:noFill/>
          <a:ln>
            <a:noFill/>
          </a:ln>
        </p:spPr>
      </p:pic>
      <p:pic>
        <p:nvPicPr>
          <p:cNvPr id="127" name="Google Shape;127;p21"/>
          <p:cNvPicPr preferRelativeResize="0"/>
          <p:nvPr/>
        </p:nvPicPr>
        <p:blipFill>
          <a:blip r:embed="rId4">
            <a:alphaModFix/>
          </a:blip>
          <a:stretch>
            <a:fillRect/>
          </a:stretch>
        </p:blipFill>
        <p:spPr>
          <a:xfrm>
            <a:off x="5050771" y="1421400"/>
            <a:ext cx="3837530" cy="256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Theories of Geological Change</a:t>
            </a:r>
            <a:endParaRPr/>
          </a:p>
        </p:txBody>
      </p:sp>
      <p:sp>
        <p:nvSpPr>
          <p:cNvPr id="133" name="Google Shape;133;p22"/>
          <p:cNvSpPr txBox="1">
            <a:spLocks noGrp="1"/>
          </p:cNvSpPr>
          <p:nvPr>
            <p:ph type="body" idx="1"/>
          </p:nvPr>
        </p:nvSpPr>
        <p:spPr>
          <a:xfrm>
            <a:off x="4643575" y="1369775"/>
            <a:ext cx="4031100" cy="303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Uniformitarianism </a:t>
            </a:r>
            <a:r>
              <a:rPr lang="en"/>
              <a:t>is the idea that the same processes that shaped landforms in the past also shape landforms today. In other words, the geologic processes that shape Earth are uniform, or the same, through time. Uniformitarianism became the favored theory of geologic change and played an important role in the development of Darwin’s theory.</a:t>
            </a:r>
            <a:endParaRPr/>
          </a:p>
        </p:txBody>
      </p:sp>
      <p:pic>
        <p:nvPicPr>
          <p:cNvPr id="134" name="Google Shape;134;p22"/>
          <p:cNvPicPr preferRelativeResize="0"/>
          <p:nvPr/>
        </p:nvPicPr>
        <p:blipFill>
          <a:blip r:embed="rId3">
            <a:alphaModFix/>
          </a:blip>
          <a:stretch>
            <a:fillRect/>
          </a:stretch>
        </p:blipFill>
        <p:spPr>
          <a:xfrm>
            <a:off x="222825" y="1506425"/>
            <a:ext cx="4140900" cy="2760600"/>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3514</Words>
  <Application>Microsoft Office PowerPoint</Application>
  <PresentationFormat>On-screen Show (16:9)</PresentationFormat>
  <Paragraphs>285</Paragraphs>
  <Slides>72</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Helvetica Neue</vt:lpstr>
      <vt:lpstr>Merriweather Sans</vt:lpstr>
      <vt:lpstr>Raleway</vt:lpstr>
      <vt:lpstr>Arial</vt:lpstr>
      <vt:lpstr>Lato</vt:lpstr>
      <vt:lpstr>Swiss</vt:lpstr>
      <vt:lpstr>Evidence of Evolution</vt:lpstr>
      <vt:lpstr>10.1 Early Ideas About Evolution</vt:lpstr>
      <vt:lpstr>Early Ideas About Evolution</vt:lpstr>
      <vt:lpstr>Species</vt:lpstr>
      <vt:lpstr>Mechanisms of Evolution</vt:lpstr>
      <vt:lpstr>Theories of Geological Change</vt:lpstr>
      <vt:lpstr>Theories of Geological Change</vt:lpstr>
      <vt:lpstr>Theories of Geological Change</vt:lpstr>
      <vt:lpstr>Theories of Geological Change</vt:lpstr>
      <vt:lpstr>PowerPoint Presentation</vt:lpstr>
      <vt:lpstr>10.2 Darwin’s Observations</vt:lpstr>
      <vt:lpstr>Species Observations</vt:lpstr>
      <vt:lpstr>Species Observations</vt:lpstr>
      <vt:lpstr>PowerPoint Presentation</vt:lpstr>
      <vt:lpstr>Fossil and Geological Evidence</vt:lpstr>
      <vt:lpstr>10.4 Evidence of Evolution</vt:lpstr>
      <vt:lpstr>Non-Darwin Sources</vt:lpstr>
      <vt:lpstr>Fossils</vt:lpstr>
      <vt:lpstr>Geography</vt:lpstr>
      <vt:lpstr>Developmental Similarities</vt:lpstr>
      <vt:lpstr>Anatomy</vt:lpstr>
      <vt:lpstr>Anatomy</vt:lpstr>
      <vt:lpstr>PowerPoint Presentation</vt:lpstr>
      <vt:lpstr>Structural Patterns Providing Clues</vt:lpstr>
      <vt:lpstr>Structural Patterns Providing Clues</vt:lpstr>
      <vt:lpstr>10.3 Theory of Natural Selection</vt:lpstr>
      <vt:lpstr>Key Insights</vt:lpstr>
      <vt:lpstr>Struggle for Survival</vt:lpstr>
      <vt:lpstr>Natural Selection</vt:lpstr>
      <vt:lpstr>PowerPoint Presentation</vt:lpstr>
      <vt:lpstr>Adaptations as a compromise</vt:lpstr>
      <vt:lpstr>11.2 Natural Selection in Populations</vt:lpstr>
      <vt:lpstr>Normal Distribution</vt:lpstr>
      <vt:lpstr>Natural Selection and Distribution</vt:lpstr>
      <vt:lpstr>Directional Selection</vt:lpstr>
      <vt:lpstr>Stabilizing Selection</vt:lpstr>
      <vt:lpstr>Disruptive Selection</vt:lpstr>
      <vt:lpstr>11.1 Genetic Variation Within Populations</vt:lpstr>
      <vt:lpstr>Genetic Variation</vt:lpstr>
      <vt:lpstr>Mutation</vt:lpstr>
      <vt:lpstr>Recombination</vt:lpstr>
      <vt:lpstr>11.3 Other Mechanisms of Evolution</vt:lpstr>
      <vt:lpstr>Gene Flow</vt:lpstr>
      <vt:lpstr>Genetic Drift</vt:lpstr>
      <vt:lpstr>Genetic Drift</vt:lpstr>
      <vt:lpstr>Bottleneck Effect (genetic drift)</vt:lpstr>
      <vt:lpstr>Bottleneck Effect (genetic drift)</vt:lpstr>
      <vt:lpstr>Founder Effect (genetic drift)</vt:lpstr>
      <vt:lpstr>Sexual selection</vt:lpstr>
      <vt:lpstr>11.5 Speciation Through Isolation</vt:lpstr>
      <vt:lpstr>Isolation</vt:lpstr>
      <vt:lpstr>Behavioral Isolation</vt:lpstr>
      <vt:lpstr>Geographic Isolation</vt:lpstr>
      <vt:lpstr>Temporal Isolation</vt:lpstr>
      <vt:lpstr>11.4 Hardy-Weinberg Equilibrium</vt:lpstr>
      <vt:lpstr>Hardy-Weinberg Equilibrium</vt:lpstr>
      <vt:lpstr>Predicting Genotype Frequencies</vt:lpstr>
      <vt:lpstr>Example Problem</vt:lpstr>
      <vt:lpstr>Example Problem</vt:lpstr>
      <vt:lpstr>Example Problem</vt:lpstr>
      <vt:lpstr>Example Problem</vt:lpstr>
      <vt:lpstr>Example Problem</vt:lpstr>
      <vt:lpstr>Example Problem</vt:lpstr>
      <vt:lpstr>Five Factors Leading to Evolution</vt:lpstr>
      <vt:lpstr>11.6 Patterns in Evolution</vt:lpstr>
      <vt:lpstr>Natural Selection Is Not Random</vt:lpstr>
      <vt:lpstr>Convergent Evolution</vt:lpstr>
      <vt:lpstr>Divergent Evolution</vt:lpstr>
      <vt:lpstr>Coevolution</vt:lpstr>
      <vt:lpstr>Extinction</vt:lpstr>
      <vt:lpstr>Punctuated Equilibrium</vt:lpstr>
      <vt:lpstr>Adaptive Radiation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Evidence of Evolution</dc:title>
  <cp:lastModifiedBy>e141642</cp:lastModifiedBy>
  <cp:revision>1</cp:revision>
  <dcterms:modified xsi:type="dcterms:W3CDTF">2019-02-12T18:56:52Z</dcterms:modified>
</cp:coreProperties>
</file>